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2" r:id="rId1"/>
  </p:sldMasterIdLst>
  <p:notesMasterIdLst>
    <p:notesMasterId r:id="rId65"/>
  </p:notesMasterIdLst>
  <p:handoutMasterIdLst>
    <p:handoutMasterId r:id="rId66"/>
  </p:handoutMasterIdLst>
  <p:sldIdLst>
    <p:sldId id="256" r:id="rId2"/>
    <p:sldId id="257" r:id="rId3"/>
    <p:sldId id="311" r:id="rId4"/>
    <p:sldId id="313" r:id="rId5"/>
    <p:sldId id="314" r:id="rId6"/>
    <p:sldId id="317" r:id="rId7"/>
    <p:sldId id="318" r:id="rId8"/>
    <p:sldId id="319" r:id="rId9"/>
    <p:sldId id="320" r:id="rId10"/>
    <p:sldId id="288" r:id="rId11"/>
    <p:sldId id="291" r:id="rId12"/>
    <p:sldId id="292" r:id="rId13"/>
    <p:sldId id="293" r:id="rId14"/>
    <p:sldId id="295" r:id="rId15"/>
    <p:sldId id="296" r:id="rId16"/>
    <p:sldId id="323" r:id="rId17"/>
    <p:sldId id="325" r:id="rId18"/>
    <p:sldId id="326" r:id="rId19"/>
    <p:sldId id="327" r:id="rId20"/>
    <p:sldId id="328" r:id="rId21"/>
    <p:sldId id="329" r:id="rId22"/>
    <p:sldId id="330" r:id="rId23"/>
    <p:sldId id="331" r:id="rId24"/>
    <p:sldId id="332" r:id="rId25"/>
    <p:sldId id="324" r:id="rId26"/>
    <p:sldId id="365" r:id="rId27"/>
    <p:sldId id="335" r:id="rId28"/>
    <p:sldId id="336" r:id="rId29"/>
    <p:sldId id="363" r:id="rId30"/>
    <p:sldId id="337" r:id="rId31"/>
    <p:sldId id="338" r:id="rId32"/>
    <p:sldId id="347" r:id="rId33"/>
    <p:sldId id="339" r:id="rId34"/>
    <p:sldId id="345" r:id="rId35"/>
    <p:sldId id="350" r:id="rId36"/>
    <p:sldId id="346" r:id="rId37"/>
    <p:sldId id="349" r:id="rId38"/>
    <p:sldId id="352" r:id="rId39"/>
    <p:sldId id="348" r:id="rId40"/>
    <p:sldId id="355" r:id="rId41"/>
    <p:sldId id="354" r:id="rId42"/>
    <p:sldId id="351" r:id="rId43"/>
    <p:sldId id="353" r:id="rId44"/>
    <p:sldId id="367" r:id="rId45"/>
    <p:sldId id="369" r:id="rId46"/>
    <p:sldId id="370" r:id="rId47"/>
    <p:sldId id="371" r:id="rId48"/>
    <p:sldId id="372" r:id="rId49"/>
    <p:sldId id="373" r:id="rId50"/>
    <p:sldId id="378" r:id="rId51"/>
    <p:sldId id="379" r:id="rId52"/>
    <p:sldId id="380" r:id="rId53"/>
    <p:sldId id="381" r:id="rId54"/>
    <p:sldId id="382" r:id="rId55"/>
    <p:sldId id="383" r:id="rId56"/>
    <p:sldId id="384" r:id="rId57"/>
    <p:sldId id="385" r:id="rId58"/>
    <p:sldId id="386" r:id="rId59"/>
    <p:sldId id="340" r:id="rId60"/>
    <p:sldId id="374" r:id="rId61"/>
    <p:sldId id="375" r:id="rId62"/>
    <p:sldId id="387" r:id="rId63"/>
    <p:sldId id="376" r:id="rId64"/>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0B8F3D"/>
    <a:srgbClr val="FF0000"/>
    <a:srgbClr val="006633"/>
    <a:srgbClr val="71BB96"/>
    <a:srgbClr val="002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4281E8-BCD0-4BFB-B1EA-0E1A43F91AE4}" v="1" dt="2024-05-15T22:37:55.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71" autoAdjust="0"/>
    <p:restoredTop sz="94660"/>
  </p:normalViewPr>
  <p:slideViewPr>
    <p:cSldViewPr snapToGrid="0">
      <p:cViewPr varScale="1">
        <p:scale>
          <a:sx n="105" d="100"/>
          <a:sy n="105" d="100"/>
        </p:scale>
        <p:origin x="15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1698"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ea typeface="ＭＳ Ｐゴシック"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ea typeface="ＭＳ Ｐゴシック"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ea typeface="ＭＳ Ｐゴシック"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kumimoji="0" sz="1200"/>
            </a:lvl1pPr>
          </a:lstStyle>
          <a:p>
            <a:fld id="{9F0CAF0E-F745-4559-B8C3-0396F2CF2238}" type="slidenum">
              <a:rPr lang="en-US"/>
              <a:pPr/>
              <a:t>‹#›</a:t>
            </a:fld>
            <a:endParaRPr lang="en-US"/>
          </a:p>
        </p:txBody>
      </p:sp>
    </p:spTree>
    <p:extLst>
      <p:ext uri="{BB962C8B-B14F-4D97-AF65-F5344CB8AC3E}">
        <p14:creationId xmlns:p14="http://schemas.microsoft.com/office/powerpoint/2010/main" val="948904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ea typeface="ＭＳ Ｐゴシック" charset="0"/>
                <a:cs typeface="+mn-cs"/>
              </a:defRPr>
            </a:lvl1pPr>
          </a:lstStyle>
          <a:p>
            <a:pPr>
              <a:defRPr/>
            </a:pPr>
            <a:endParaRPr lang="en-US"/>
          </a:p>
        </p:txBody>
      </p:sp>
      <p:sp>
        <p:nvSpPr>
          <p:cNvPr id="38915"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ea typeface="ＭＳ Ｐゴシック" charset="0"/>
                <a:cs typeface="+mn-cs"/>
              </a:defRPr>
            </a:lvl1pPr>
          </a:lstStyle>
          <a:p>
            <a:pPr>
              <a:defRPr/>
            </a:pPr>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ea typeface="ＭＳ Ｐゴシック" charset="0"/>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kumimoji="0" sz="1200"/>
            </a:lvl1pPr>
          </a:lstStyle>
          <a:p>
            <a:fld id="{E0FF2A7A-3AD4-4686-87D8-454CE5AA30D7}" type="slidenum">
              <a:rPr lang="en-US"/>
              <a:pPr/>
              <a:t>‹#›</a:t>
            </a:fld>
            <a:endParaRPr lang="en-US"/>
          </a:p>
        </p:txBody>
      </p:sp>
    </p:spTree>
    <p:extLst>
      <p:ext uri="{BB962C8B-B14F-4D97-AF65-F5344CB8AC3E}">
        <p14:creationId xmlns:p14="http://schemas.microsoft.com/office/powerpoint/2010/main" val="3128148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S PGothic" pitchFamily="34" charset="-128"/>
        <a:cs typeface="Arial"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Arial" charset="0"/>
        <a:cs typeface="Arial" charset="0"/>
      </a:defRPr>
    </a:lvl2pPr>
    <a:lvl3pPr marL="914400" algn="l" rtl="0" eaLnBrk="0" fontAlgn="base" hangingPunct="0">
      <a:spcBef>
        <a:spcPct val="30000"/>
      </a:spcBef>
      <a:spcAft>
        <a:spcPct val="0"/>
      </a:spcAft>
      <a:defRPr kumimoji="1" sz="1200" kern="1200">
        <a:solidFill>
          <a:schemeClr val="tx1"/>
        </a:solidFill>
        <a:latin typeface="Times New Roman" charset="0"/>
        <a:ea typeface="Arial" charset="0"/>
        <a:cs typeface="Arial" charset="0"/>
      </a:defRPr>
    </a:lvl3pPr>
    <a:lvl4pPr marL="1371600" algn="l" rtl="0" eaLnBrk="0" fontAlgn="base" hangingPunct="0">
      <a:spcBef>
        <a:spcPct val="30000"/>
      </a:spcBef>
      <a:spcAft>
        <a:spcPct val="0"/>
      </a:spcAft>
      <a:defRPr kumimoji="1" sz="1200" kern="1200">
        <a:solidFill>
          <a:schemeClr val="tx1"/>
        </a:solidFill>
        <a:latin typeface="Times New Roman" charset="0"/>
        <a:ea typeface="Arial" charset="0"/>
        <a:cs typeface="Arial" charset="0"/>
      </a:defRPr>
    </a:lvl4pPr>
    <a:lvl5pPr marL="1828800" algn="l" rtl="0" eaLnBrk="0" fontAlgn="base" hangingPunct="0">
      <a:spcBef>
        <a:spcPct val="30000"/>
      </a:spcBef>
      <a:spcAft>
        <a:spcPct val="0"/>
      </a:spcAft>
      <a:defRPr kumimoji="1" sz="1200" kern="1200">
        <a:solidFill>
          <a:schemeClr val="tx1"/>
        </a:solidFill>
        <a:latin typeface="Times New Roman"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F2A7A-3AD4-4686-87D8-454CE5AA30D7}" type="slidenum">
              <a:rPr lang="en-US" smtClean="0"/>
              <a:pPr/>
              <a:t>10</a:t>
            </a:fld>
            <a:endParaRPr lang="en-US"/>
          </a:p>
        </p:txBody>
      </p:sp>
    </p:spTree>
    <p:extLst>
      <p:ext uri="{BB962C8B-B14F-4D97-AF65-F5344CB8AC3E}">
        <p14:creationId xmlns:p14="http://schemas.microsoft.com/office/powerpoint/2010/main" val="3046134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F2A7A-3AD4-4686-87D8-454CE5AA30D7}" type="slidenum">
              <a:rPr lang="en-US" smtClean="0"/>
              <a:pPr/>
              <a:t>57</a:t>
            </a:fld>
            <a:endParaRPr lang="en-US"/>
          </a:p>
        </p:txBody>
      </p:sp>
    </p:spTree>
    <p:extLst>
      <p:ext uri="{BB962C8B-B14F-4D97-AF65-F5344CB8AC3E}">
        <p14:creationId xmlns:p14="http://schemas.microsoft.com/office/powerpoint/2010/main" val="1137545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F2A7A-3AD4-4686-87D8-454CE5AA30D7}" type="slidenum">
              <a:rPr lang="en-US" smtClean="0"/>
              <a:pPr/>
              <a:t>58</a:t>
            </a:fld>
            <a:endParaRPr lang="en-US"/>
          </a:p>
        </p:txBody>
      </p:sp>
    </p:spTree>
    <p:extLst>
      <p:ext uri="{BB962C8B-B14F-4D97-AF65-F5344CB8AC3E}">
        <p14:creationId xmlns:p14="http://schemas.microsoft.com/office/powerpoint/2010/main" val="25474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2144DBE7-B819-49EF-8404-544BA890A352}" type="datetime1">
              <a:rPr lang="en-US" smtClean="0"/>
              <a:pPr>
                <a:defRPr/>
              </a:pPr>
              <a:t>11/27/2024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DE476E5-0CA3-4069-B764-A0104F8D273C}" type="slidenum">
              <a:rPr lang="en-US" smtClean="0"/>
              <a:pPr/>
              <a:t>‹#›</a:t>
            </a:fld>
            <a:endParaRPr lang="en-US"/>
          </a:p>
        </p:txBody>
      </p:sp>
    </p:spTree>
    <p:extLst>
      <p:ext uri="{BB962C8B-B14F-4D97-AF65-F5344CB8AC3E}">
        <p14:creationId xmlns:p14="http://schemas.microsoft.com/office/powerpoint/2010/main" val="2026829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68301433-C100-44F1-8F74-CF37FDB9FB7D}" type="datetime1">
              <a:rPr lang="en-US" smtClean="0"/>
              <a:pPr>
                <a:defRPr/>
              </a:pPr>
              <a:t>11/27/2024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AEF492A-DB0B-49B2-9F4B-8CACE3809556}" type="slidenum">
              <a:rPr lang="en-US" smtClean="0"/>
              <a:pPr/>
              <a:t>‹#›</a:t>
            </a:fld>
            <a:endParaRPr lang="en-US"/>
          </a:p>
        </p:txBody>
      </p:sp>
    </p:spTree>
    <p:extLst>
      <p:ext uri="{BB962C8B-B14F-4D97-AF65-F5344CB8AC3E}">
        <p14:creationId xmlns:p14="http://schemas.microsoft.com/office/powerpoint/2010/main" val="87403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8301433-C100-44F1-8F74-CF37FDB9FB7D}" type="datetime1">
              <a:rPr lang="en-US" smtClean="0"/>
              <a:pPr>
                <a:defRPr/>
              </a:pPr>
              <a:t>11/27/2024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AEF492A-DB0B-49B2-9F4B-8CACE3809556}" type="slidenum">
              <a:rPr lang="en-US" smtClean="0"/>
              <a:pPr/>
              <a:t>‹#›</a:t>
            </a:fld>
            <a:endParaRPr lang="en-US"/>
          </a:p>
        </p:txBody>
      </p:sp>
    </p:spTree>
    <p:extLst>
      <p:ext uri="{BB962C8B-B14F-4D97-AF65-F5344CB8AC3E}">
        <p14:creationId xmlns:p14="http://schemas.microsoft.com/office/powerpoint/2010/main" val="1570365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8301433-C100-44F1-8F74-CF37FDB9FB7D}" type="datetime1">
              <a:rPr lang="en-US" smtClean="0"/>
              <a:pPr>
                <a:defRPr/>
              </a:pPr>
              <a:t>11/27/2024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AEF492A-DB0B-49B2-9F4B-8CACE3809556}"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32629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8301433-C100-44F1-8F74-CF37FDB9FB7D}" type="datetime1">
              <a:rPr lang="en-US" smtClean="0"/>
              <a:pPr>
                <a:defRPr/>
              </a:pPr>
              <a:t>11/27/2024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AEF492A-DB0B-49B2-9F4B-8CACE3809556}" type="slidenum">
              <a:rPr lang="en-US" smtClean="0"/>
              <a:pPr/>
              <a:t>‹#›</a:t>
            </a:fld>
            <a:endParaRPr lang="en-US"/>
          </a:p>
        </p:txBody>
      </p:sp>
    </p:spTree>
    <p:extLst>
      <p:ext uri="{BB962C8B-B14F-4D97-AF65-F5344CB8AC3E}">
        <p14:creationId xmlns:p14="http://schemas.microsoft.com/office/powerpoint/2010/main" val="2066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8301433-C100-44F1-8F74-CF37FDB9FB7D}" type="datetime1">
              <a:rPr lang="en-US" smtClean="0"/>
              <a:pPr>
                <a:defRPr/>
              </a:pPr>
              <a:t>11/27/2024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AEF492A-DB0B-49B2-9F4B-8CACE3809556}"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25303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8301433-C100-44F1-8F74-CF37FDB9FB7D}" type="datetime1">
              <a:rPr lang="en-US" smtClean="0"/>
              <a:pPr>
                <a:defRPr/>
              </a:pPr>
              <a:t>11/27/2024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AEF492A-DB0B-49B2-9F4B-8CACE3809556}" type="slidenum">
              <a:rPr lang="en-US" smtClean="0"/>
              <a:pPr/>
              <a:t>‹#›</a:t>
            </a:fld>
            <a:endParaRPr lang="en-US"/>
          </a:p>
        </p:txBody>
      </p:sp>
    </p:spTree>
    <p:extLst>
      <p:ext uri="{BB962C8B-B14F-4D97-AF65-F5344CB8AC3E}">
        <p14:creationId xmlns:p14="http://schemas.microsoft.com/office/powerpoint/2010/main" val="286517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FEE7AE0-AE83-4373-BD53-81F92111FEDA}" type="datetime1">
              <a:rPr lang="en-US" smtClean="0"/>
              <a:pPr>
                <a:defRPr/>
              </a:pPr>
              <a:t>11/27/2024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506D97F-B27F-4A9E-A916-BACB9D41BCC6}" type="slidenum">
              <a:rPr lang="en-US" smtClean="0"/>
              <a:pPr/>
              <a:t>‹#›</a:t>
            </a:fld>
            <a:endParaRPr lang="en-US"/>
          </a:p>
        </p:txBody>
      </p:sp>
    </p:spTree>
    <p:extLst>
      <p:ext uri="{BB962C8B-B14F-4D97-AF65-F5344CB8AC3E}">
        <p14:creationId xmlns:p14="http://schemas.microsoft.com/office/powerpoint/2010/main" val="858082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B842D57-F74B-4E40-9329-74145E0E76A2}" type="datetime1">
              <a:rPr lang="en-US" smtClean="0"/>
              <a:pPr>
                <a:defRPr/>
              </a:pPr>
              <a:t>11/27/2024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F5A6229-FD92-4C8D-A7F4-175AB8F2DA64}" type="slidenum">
              <a:rPr lang="en-US" smtClean="0"/>
              <a:pPr/>
              <a:t>‹#›</a:t>
            </a:fld>
            <a:endParaRPr lang="en-US"/>
          </a:p>
        </p:txBody>
      </p:sp>
    </p:spTree>
    <p:extLst>
      <p:ext uri="{BB962C8B-B14F-4D97-AF65-F5344CB8AC3E}">
        <p14:creationId xmlns:p14="http://schemas.microsoft.com/office/powerpoint/2010/main" val="249743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EFD9062-9CCB-49C2-A5E3-C761E7B686E3}" type="datetime1">
              <a:rPr lang="en-US" smtClean="0"/>
              <a:pPr>
                <a:defRPr/>
              </a:pPr>
              <a:t>11/27/2024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74A3B2E-7A7C-42F8-8E34-6B2F00A78195}" type="slidenum">
              <a:rPr lang="en-US" smtClean="0"/>
              <a:pPr/>
              <a:t>‹#›</a:t>
            </a:fld>
            <a:endParaRPr lang="en-US"/>
          </a:p>
        </p:txBody>
      </p:sp>
    </p:spTree>
    <p:extLst>
      <p:ext uri="{BB962C8B-B14F-4D97-AF65-F5344CB8AC3E}">
        <p14:creationId xmlns:p14="http://schemas.microsoft.com/office/powerpoint/2010/main" val="1036023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5E23AC0-3E4B-4FAD-8CE0-47DD6CC08C18}" type="datetime1">
              <a:rPr lang="en-US" smtClean="0"/>
              <a:pPr>
                <a:defRPr/>
              </a:pPr>
              <a:t>11/27/2024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1BC938A-A204-4082-B903-1329DF22AD52}" type="slidenum">
              <a:rPr lang="en-US" smtClean="0"/>
              <a:pPr/>
              <a:t>‹#›</a:t>
            </a:fld>
            <a:endParaRPr lang="en-US"/>
          </a:p>
        </p:txBody>
      </p:sp>
    </p:spTree>
    <p:extLst>
      <p:ext uri="{BB962C8B-B14F-4D97-AF65-F5344CB8AC3E}">
        <p14:creationId xmlns:p14="http://schemas.microsoft.com/office/powerpoint/2010/main" val="504842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09067F8-78D4-4D7D-959D-3DC05926E938}" type="datetime1">
              <a:rPr lang="en-US" smtClean="0"/>
              <a:pPr>
                <a:defRPr/>
              </a:pPr>
              <a:t>11/27/2024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BDAF6B7-A5FA-4CEE-A4BD-9E53FC7BDC87}" type="slidenum">
              <a:rPr lang="en-US" smtClean="0"/>
              <a:pPr/>
              <a:t>‹#›</a:t>
            </a:fld>
            <a:endParaRPr lang="en-US"/>
          </a:p>
        </p:txBody>
      </p:sp>
    </p:spTree>
    <p:extLst>
      <p:ext uri="{BB962C8B-B14F-4D97-AF65-F5344CB8AC3E}">
        <p14:creationId xmlns:p14="http://schemas.microsoft.com/office/powerpoint/2010/main" val="305124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A191DE52-F313-4870-8D7F-497F2856E367}" type="datetime1">
              <a:rPr lang="en-US" smtClean="0"/>
              <a:pPr>
                <a:defRPr/>
              </a:pPr>
              <a:t>11/27/2024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61C717A-0190-4221-B9B4-18F404E8A094}" type="slidenum">
              <a:rPr lang="en-US" smtClean="0"/>
              <a:pPr/>
              <a:t>‹#›</a:t>
            </a:fld>
            <a:endParaRPr lang="en-US"/>
          </a:p>
        </p:txBody>
      </p:sp>
    </p:spTree>
    <p:extLst>
      <p:ext uri="{BB962C8B-B14F-4D97-AF65-F5344CB8AC3E}">
        <p14:creationId xmlns:p14="http://schemas.microsoft.com/office/powerpoint/2010/main" val="60212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B5C4074-0864-43A0-9E7F-4008A0F6080F}" type="datetime1">
              <a:rPr lang="en-US" smtClean="0"/>
              <a:pPr>
                <a:defRPr/>
              </a:pPr>
              <a:t>11/27/2024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2A9D1F7-2B45-4FFE-B507-BA968FA7E273}" type="slidenum">
              <a:rPr lang="en-US" smtClean="0"/>
              <a:pPr/>
              <a:t>‹#›</a:t>
            </a:fld>
            <a:endParaRPr lang="en-US"/>
          </a:p>
        </p:txBody>
      </p:sp>
    </p:spTree>
    <p:extLst>
      <p:ext uri="{BB962C8B-B14F-4D97-AF65-F5344CB8AC3E}">
        <p14:creationId xmlns:p14="http://schemas.microsoft.com/office/powerpoint/2010/main" val="3798561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09B3AC4-DB44-4B13-B925-0E5CF1FE6B05}" type="datetime1">
              <a:rPr lang="en-US" smtClean="0"/>
              <a:pPr>
                <a:defRPr/>
              </a:pPr>
              <a:t>11/27/2024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261B96A6-BD0F-4295-B3C3-DDE55655BA6C}" type="slidenum">
              <a:rPr lang="en-US" smtClean="0"/>
              <a:pPr/>
              <a:t>‹#›</a:t>
            </a:fld>
            <a:endParaRPr lang="en-US"/>
          </a:p>
        </p:txBody>
      </p:sp>
    </p:spTree>
    <p:extLst>
      <p:ext uri="{BB962C8B-B14F-4D97-AF65-F5344CB8AC3E}">
        <p14:creationId xmlns:p14="http://schemas.microsoft.com/office/powerpoint/2010/main" val="374068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3724128-82E7-450A-ACE9-E2D14F225755}" type="datetime1">
              <a:rPr lang="en-US" smtClean="0"/>
              <a:pPr>
                <a:defRPr/>
              </a:pPr>
              <a:t>11/27/2024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5EF6A8A-1D17-427B-B6FE-209DB133032F}" type="slidenum">
              <a:rPr lang="en-US" smtClean="0"/>
              <a:pPr/>
              <a:t>‹#›</a:t>
            </a:fld>
            <a:endParaRPr lang="en-US"/>
          </a:p>
        </p:txBody>
      </p:sp>
    </p:spTree>
    <p:extLst>
      <p:ext uri="{BB962C8B-B14F-4D97-AF65-F5344CB8AC3E}">
        <p14:creationId xmlns:p14="http://schemas.microsoft.com/office/powerpoint/2010/main" val="735131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388085C-65AB-4003-9384-B2C06BE108E6}" type="datetime1">
              <a:rPr lang="en-US" smtClean="0"/>
              <a:pPr>
                <a:defRPr/>
              </a:pPr>
              <a:t>11/27/2024</a:t>
            </a:fld>
            <a:endParaRPr lang="en-US"/>
          </a:p>
        </p:txBody>
      </p:sp>
      <p:sp>
        <p:nvSpPr>
          <p:cNvPr id="6" name="Footer Placeholder 5"/>
          <p:cNvSpPr>
            <a:spLocks noGrp="1"/>
          </p:cNvSpPr>
          <p:nvPr>
            <p:ph type="ftr" sz="quarter" idx="11"/>
          </p:nvPr>
        </p:nvSpPr>
        <p:spPr>
          <a:xfrm>
            <a:off x="533400" y="6172200"/>
            <a:ext cx="5811724"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fld id="{86E2F542-2317-4DA0-B016-46FB845D36C1}" type="slidenum">
              <a:rPr lang="en-US" smtClean="0"/>
              <a:pPr/>
              <a:t>‹#›</a:t>
            </a:fld>
            <a:endParaRPr lang="en-US"/>
          </a:p>
        </p:txBody>
      </p:sp>
    </p:spTree>
    <p:extLst>
      <p:ext uri="{BB962C8B-B14F-4D97-AF65-F5344CB8AC3E}">
        <p14:creationId xmlns:p14="http://schemas.microsoft.com/office/powerpoint/2010/main" val="3092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68301433-C100-44F1-8F74-CF37FDB9FB7D}" type="datetime1">
              <a:rPr lang="en-US" smtClean="0"/>
              <a:pPr>
                <a:defRPr/>
              </a:pPr>
              <a:t>11/27/2024</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FAEF492A-DB0B-49B2-9F4B-8CACE3809556}" type="slidenum">
              <a:rPr lang="en-US" smtClean="0"/>
              <a:pPr/>
              <a:t>‹#›</a:t>
            </a:fld>
            <a:endParaRPr lang="en-US"/>
          </a:p>
        </p:txBody>
      </p:sp>
    </p:spTree>
    <p:extLst>
      <p:ext uri="{BB962C8B-B14F-4D97-AF65-F5344CB8AC3E}">
        <p14:creationId xmlns:p14="http://schemas.microsoft.com/office/powerpoint/2010/main" val="3528003869"/>
      </p:ext>
    </p:extLst>
  </p:cSld>
  <p:clrMap bg1="dk1" tx1="lt1" bg2="dk2"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mailto:AGEELA61@gmail.com" TargetMode="External"/><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90675" y="5124450"/>
            <a:ext cx="6467475"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1200150" y="5153025"/>
            <a:ext cx="6924675"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0" name="Rectangle 4"/>
          <p:cNvSpPr>
            <a:spLocks noGrp="1" noChangeArrowheads="1"/>
          </p:cNvSpPr>
          <p:nvPr>
            <p:ph type="ctrTitle"/>
          </p:nvPr>
        </p:nvSpPr>
        <p:spPr/>
        <p:txBody>
          <a:bodyPr/>
          <a:lstStyle/>
          <a:p>
            <a:pPr eaLnBrk="1" fontAlgn="auto" hangingPunct="1">
              <a:spcAft>
                <a:spcPts val="0"/>
              </a:spcAft>
              <a:defRPr/>
            </a:pPr>
            <a:r>
              <a:rPr lang="en-US" dirty="0">
                <a:solidFill>
                  <a:schemeClr val="accent2"/>
                </a:solidFill>
                <a:ea typeface="+mj-ea"/>
              </a:rPr>
              <a:t>WINS</a:t>
            </a:r>
            <a:endParaRPr lang="en-US" dirty="0">
              <a:ea typeface="+mj-ea"/>
            </a:endParaRPr>
          </a:p>
        </p:txBody>
      </p:sp>
      <p:sp>
        <p:nvSpPr>
          <p:cNvPr id="3077" name="Rectangle 5"/>
          <p:cNvSpPr>
            <a:spLocks noGrp="1" noChangeArrowheads="1"/>
          </p:cNvSpPr>
          <p:nvPr>
            <p:ph type="subTitle" idx="1"/>
          </p:nvPr>
        </p:nvSpPr>
        <p:spPr>
          <a:xfrm>
            <a:off x="1371600" y="4953000"/>
            <a:ext cx="6400800" cy="1676400"/>
          </a:xfrm>
        </p:spPr>
        <p:txBody>
          <a:bodyPr/>
          <a:lstStyle/>
          <a:p>
            <a:pPr eaLnBrk="1" hangingPunct="1"/>
            <a:endParaRPr lang="en-US">
              <a:solidFill>
                <a:schemeClr val="accent2"/>
              </a:solidFill>
            </a:endParaRPr>
          </a:p>
        </p:txBody>
      </p:sp>
      <p:grpSp>
        <p:nvGrpSpPr>
          <p:cNvPr id="3078" name="Group 8"/>
          <p:cNvGrpSpPr>
            <a:grpSpLocks/>
          </p:cNvGrpSpPr>
          <p:nvPr/>
        </p:nvGrpSpPr>
        <p:grpSpPr bwMode="auto">
          <a:xfrm>
            <a:off x="-1095375" y="-190500"/>
            <a:ext cx="11077575" cy="7572375"/>
            <a:chOff x="393" y="0"/>
            <a:chExt cx="5047" cy="3429"/>
          </a:xfrm>
        </p:grpSpPr>
        <p:pic>
          <p:nvPicPr>
            <p:cNvPr id="3081" name="Picture 9" descr="eagle%20eye%20american%20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 y="0"/>
              <a:ext cx="4352" cy="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12"/>
            <p:cNvSpPr txBox="1">
              <a:spLocks noChangeArrowheads="1"/>
            </p:cNvSpPr>
            <p:nvPr/>
          </p:nvSpPr>
          <p:spPr bwMode="auto">
            <a:xfrm>
              <a:off x="393" y="2962"/>
              <a:ext cx="5047"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endParaRPr lang="en-US" sz="4800">
                <a:solidFill>
                  <a:srgbClr val="FF0000"/>
                </a:solidFill>
              </a:endParaRPr>
            </a:p>
          </p:txBody>
        </p:sp>
      </p:grpSp>
      <p:sp>
        <p:nvSpPr>
          <p:cNvPr id="3079" name="TextBox 11"/>
          <p:cNvSpPr txBox="1">
            <a:spLocks noChangeArrowheads="1"/>
          </p:cNvSpPr>
          <p:nvPr/>
        </p:nvSpPr>
        <p:spPr bwMode="auto">
          <a:xfrm>
            <a:off x="0" y="0"/>
            <a:ext cx="86772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3600" dirty="0">
                <a:solidFill>
                  <a:srgbClr val="C00000"/>
                </a:solidFill>
                <a:latin typeface="Bookman Old Style" panose="02050604050505020204" pitchFamily="18" charset="0"/>
              </a:rPr>
              <a:t>Tueor Technologies</a:t>
            </a:r>
          </a:p>
          <a:p>
            <a:pPr algn="ctr" eaLnBrk="1" hangingPunct="1"/>
            <a:endParaRPr lang="en-US" sz="4400" dirty="0">
              <a:solidFill>
                <a:srgbClr val="C00000"/>
              </a:solidFill>
              <a:latin typeface="Bookman Old Style" panose="02050604050505020204" pitchFamily="18" charset="0"/>
            </a:endParaRPr>
          </a:p>
        </p:txBody>
      </p:sp>
      <p:sp>
        <p:nvSpPr>
          <p:cNvPr id="3080" name="TextBox 12"/>
          <p:cNvSpPr txBox="1">
            <a:spLocks noChangeArrowheads="1"/>
          </p:cNvSpPr>
          <p:nvPr/>
        </p:nvSpPr>
        <p:spPr bwMode="auto">
          <a:xfrm>
            <a:off x="152400" y="5086350"/>
            <a:ext cx="8867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4800">
                <a:solidFill>
                  <a:srgbClr val="C00000"/>
                </a:solidFill>
              </a:rPr>
              <a:t>Digital Current System</a:t>
            </a:r>
          </a:p>
          <a:p>
            <a:pPr algn="ctr" eaLnBrk="1" hangingPunct="1"/>
            <a:r>
              <a:rPr lang="en-US" sz="4800">
                <a:solidFill>
                  <a:srgbClr val="C00000"/>
                </a:solidFill>
              </a:rPr>
              <a:t>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4"/>
          <p:cNvGrpSpPr>
            <a:grpSpLocks/>
          </p:cNvGrpSpPr>
          <p:nvPr/>
        </p:nvGrpSpPr>
        <p:grpSpPr bwMode="auto">
          <a:xfrm>
            <a:off x="7200900" y="3213100"/>
            <a:ext cx="612775" cy="223838"/>
            <a:chOff x="3787" y="68"/>
            <a:chExt cx="386" cy="141"/>
          </a:xfrm>
        </p:grpSpPr>
        <p:sp>
          <p:nvSpPr>
            <p:cNvPr id="14458" name="Rectangle 5"/>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59" name="Rectangle 6"/>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60" name="Rectangle 7"/>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61" name="AutoShape 8"/>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4339" name="Group 9"/>
          <p:cNvGrpSpPr>
            <a:grpSpLocks/>
          </p:cNvGrpSpPr>
          <p:nvPr/>
        </p:nvGrpSpPr>
        <p:grpSpPr bwMode="auto">
          <a:xfrm>
            <a:off x="7742238" y="3536950"/>
            <a:ext cx="612775" cy="223838"/>
            <a:chOff x="3787" y="68"/>
            <a:chExt cx="386" cy="141"/>
          </a:xfrm>
        </p:grpSpPr>
        <p:sp>
          <p:nvSpPr>
            <p:cNvPr id="14454" name="Rectangle 10"/>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55" name="Rectangle 11"/>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56" name="Rectangle 12"/>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57" name="AutoShape 13"/>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4340" name="Group 14"/>
          <p:cNvGrpSpPr>
            <a:grpSpLocks/>
          </p:cNvGrpSpPr>
          <p:nvPr/>
        </p:nvGrpSpPr>
        <p:grpSpPr bwMode="auto">
          <a:xfrm>
            <a:off x="7921625" y="3932238"/>
            <a:ext cx="612775" cy="223837"/>
            <a:chOff x="3787" y="68"/>
            <a:chExt cx="386" cy="141"/>
          </a:xfrm>
        </p:grpSpPr>
        <p:sp>
          <p:nvSpPr>
            <p:cNvPr id="14450" name="Rectangle 15"/>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51" name="Rectangle 16"/>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52" name="Rectangle 17"/>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53" name="AutoShape 18"/>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4341" name="Group 19"/>
          <p:cNvGrpSpPr>
            <a:grpSpLocks/>
          </p:cNvGrpSpPr>
          <p:nvPr/>
        </p:nvGrpSpPr>
        <p:grpSpPr bwMode="auto">
          <a:xfrm>
            <a:off x="7958138" y="4329113"/>
            <a:ext cx="612775" cy="223837"/>
            <a:chOff x="3787" y="68"/>
            <a:chExt cx="386" cy="141"/>
          </a:xfrm>
        </p:grpSpPr>
        <p:sp>
          <p:nvSpPr>
            <p:cNvPr id="14446" name="Rectangle 20"/>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47" name="Rectangle 21"/>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48" name="Rectangle 22"/>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49" name="AutoShape 23"/>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4342" name="Group 24"/>
          <p:cNvGrpSpPr>
            <a:grpSpLocks/>
          </p:cNvGrpSpPr>
          <p:nvPr/>
        </p:nvGrpSpPr>
        <p:grpSpPr bwMode="auto">
          <a:xfrm>
            <a:off x="7813675" y="4795838"/>
            <a:ext cx="612775" cy="223837"/>
            <a:chOff x="3787" y="68"/>
            <a:chExt cx="386" cy="141"/>
          </a:xfrm>
        </p:grpSpPr>
        <p:sp>
          <p:nvSpPr>
            <p:cNvPr id="14442" name="Rectangle 25"/>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43" name="Rectangle 26"/>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44" name="Rectangle 27"/>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45" name="AutoShape 28"/>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4343" name="Group 29"/>
          <p:cNvGrpSpPr>
            <a:grpSpLocks/>
          </p:cNvGrpSpPr>
          <p:nvPr/>
        </p:nvGrpSpPr>
        <p:grpSpPr bwMode="auto">
          <a:xfrm>
            <a:off x="7273925" y="5121275"/>
            <a:ext cx="612775" cy="223838"/>
            <a:chOff x="3787" y="68"/>
            <a:chExt cx="386" cy="141"/>
          </a:xfrm>
        </p:grpSpPr>
        <p:sp>
          <p:nvSpPr>
            <p:cNvPr id="14438" name="Rectangle 30"/>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39" name="Rectangle 31"/>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40" name="Rectangle 32"/>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41" name="AutoShape 33"/>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sp>
        <p:nvSpPr>
          <p:cNvPr id="14344" name="Line 34"/>
          <p:cNvSpPr>
            <a:spLocks noChangeShapeType="1"/>
          </p:cNvSpPr>
          <p:nvPr/>
        </p:nvSpPr>
        <p:spPr bwMode="auto">
          <a:xfrm flipV="1">
            <a:off x="6842125" y="3392488"/>
            <a:ext cx="360363" cy="7556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5" name="Line 35"/>
          <p:cNvSpPr>
            <a:spLocks noChangeShapeType="1"/>
          </p:cNvSpPr>
          <p:nvPr/>
        </p:nvSpPr>
        <p:spPr bwMode="auto">
          <a:xfrm flipV="1">
            <a:off x="6842125" y="3716338"/>
            <a:ext cx="900113" cy="50482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6" name="Line 36"/>
          <p:cNvSpPr>
            <a:spLocks noChangeShapeType="1"/>
          </p:cNvSpPr>
          <p:nvPr/>
        </p:nvSpPr>
        <p:spPr bwMode="auto">
          <a:xfrm flipV="1">
            <a:off x="6842125" y="4113213"/>
            <a:ext cx="1079500" cy="17938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7" name="Line 37"/>
          <p:cNvSpPr>
            <a:spLocks noChangeShapeType="1"/>
          </p:cNvSpPr>
          <p:nvPr/>
        </p:nvSpPr>
        <p:spPr bwMode="auto">
          <a:xfrm>
            <a:off x="6842125" y="4364038"/>
            <a:ext cx="1116013" cy="14446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8" name="Line 38"/>
          <p:cNvSpPr>
            <a:spLocks noChangeShapeType="1"/>
          </p:cNvSpPr>
          <p:nvPr/>
        </p:nvSpPr>
        <p:spPr bwMode="auto">
          <a:xfrm>
            <a:off x="6842125" y="4437063"/>
            <a:ext cx="971550" cy="5397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49" name="Line 39"/>
          <p:cNvSpPr>
            <a:spLocks noChangeShapeType="1"/>
          </p:cNvSpPr>
          <p:nvPr/>
        </p:nvSpPr>
        <p:spPr bwMode="auto">
          <a:xfrm>
            <a:off x="6842125" y="4508500"/>
            <a:ext cx="431800" cy="79216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50" name="Line 40"/>
          <p:cNvSpPr>
            <a:spLocks noChangeShapeType="1"/>
          </p:cNvSpPr>
          <p:nvPr/>
        </p:nvSpPr>
        <p:spPr bwMode="auto">
          <a:xfrm flipV="1">
            <a:off x="6842125" y="3429000"/>
            <a:ext cx="360363" cy="75565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51" name="Line 41"/>
          <p:cNvSpPr>
            <a:spLocks noChangeShapeType="1"/>
          </p:cNvSpPr>
          <p:nvPr/>
        </p:nvSpPr>
        <p:spPr bwMode="auto">
          <a:xfrm flipV="1">
            <a:off x="6842125" y="3752850"/>
            <a:ext cx="900113" cy="5048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52" name="Line 42"/>
          <p:cNvSpPr>
            <a:spLocks noChangeShapeType="1"/>
          </p:cNvSpPr>
          <p:nvPr/>
        </p:nvSpPr>
        <p:spPr bwMode="auto">
          <a:xfrm flipV="1">
            <a:off x="6842125" y="4149725"/>
            <a:ext cx="1079500" cy="17938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53" name="Line 43"/>
          <p:cNvSpPr>
            <a:spLocks noChangeShapeType="1"/>
          </p:cNvSpPr>
          <p:nvPr/>
        </p:nvSpPr>
        <p:spPr bwMode="auto">
          <a:xfrm>
            <a:off x="6842125" y="4400550"/>
            <a:ext cx="1116013" cy="14446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54" name="Line 44"/>
          <p:cNvSpPr>
            <a:spLocks noChangeShapeType="1"/>
          </p:cNvSpPr>
          <p:nvPr/>
        </p:nvSpPr>
        <p:spPr bwMode="auto">
          <a:xfrm>
            <a:off x="6842125" y="4473575"/>
            <a:ext cx="971550" cy="53975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55" name="Line 45"/>
          <p:cNvSpPr>
            <a:spLocks noChangeShapeType="1"/>
          </p:cNvSpPr>
          <p:nvPr/>
        </p:nvSpPr>
        <p:spPr bwMode="auto">
          <a:xfrm>
            <a:off x="6842125" y="4545013"/>
            <a:ext cx="431800" cy="792162"/>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14356" name="Group 46"/>
          <p:cNvGrpSpPr>
            <a:grpSpLocks/>
          </p:cNvGrpSpPr>
          <p:nvPr/>
        </p:nvGrpSpPr>
        <p:grpSpPr bwMode="auto">
          <a:xfrm>
            <a:off x="6300788" y="4076701"/>
            <a:ext cx="682625" cy="512763"/>
            <a:chOff x="1475" y="2682"/>
            <a:chExt cx="430" cy="323"/>
          </a:xfrm>
        </p:grpSpPr>
        <p:sp>
          <p:nvSpPr>
            <p:cNvPr id="14436" name="Rectangle 47"/>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37" name="Text Box 48"/>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4357" name="Group 52"/>
          <p:cNvGrpSpPr>
            <a:grpSpLocks/>
          </p:cNvGrpSpPr>
          <p:nvPr/>
        </p:nvGrpSpPr>
        <p:grpSpPr bwMode="auto">
          <a:xfrm>
            <a:off x="5364163" y="4868862"/>
            <a:ext cx="682625" cy="512762"/>
            <a:chOff x="1475" y="2682"/>
            <a:chExt cx="430" cy="323"/>
          </a:xfrm>
        </p:grpSpPr>
        <p:sp>
          <p:nvSpPr>
            <p:cNvPr id="14434" name="Rectangle 53"/>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35" name="Text Box 54"/>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TTTDCS</a:t>
              </a:r>
            </a:p>
            <a:p>
              <a:pPr eaLnBrk="1" hangingPunct="1">
                <a:spcBef>
                  <a:spcPct val="50000"/>
                </a:spcBef>
              </a:pPr>
              <a:r>
                <a:rPr lang="en-US" sz="1000" dirty="0"/>
                <a:t>NODE</a:t>
              </a:r>
            </a:p>
          </p:txBody>
        </p:sp>
      </p:grpSp>
      <p:grpSp>
        <p:nvGrpSpPr>
          <p:cNvPr id="14358" name="Group 55"/>
          <p:cNvGrpSpPr>
            <a:grpSpLocks/>
          </p:cNvGrpSpPr>
          <p:nvPr/>
        </p:nvGrpSpPr>
        <p:grpSpPr bwMode="auto">
          <a:xfrm>
            <a:off x="1800225" y="4581526"/>
            <a:ext cx="682625" cy="512763"/>
            <a:chOff x="1475" y="2682"/>
            <a:chExt cx="430" cy="323"/>
          </a:xfrm>
        </p:grpSpPr>
        <p:sp>
          <p:nvSpPr>
            <p:cNvPr id="14432" name="Rectangle 56"/>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33" name="Text Box 57"/>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4359" name="Group 58"/>
          <p:cNvGrpSpPr>
            <a:grpSpLocks/>
          </p:cNvGrpSpPr>
          <p:nvPr/>
        </p:nvGrpSpPr>
        <p:grpSpPr bwMode="auto">
          <a:xfrm>
            <a:off x="1008063" y="2924176"/>
            <a:ext cx="682625" cy="512763"/>
            <a:chOff x="1475" y="2682"/>
            <a:chExt cx="430" cy="323"/>
          </a:xfrm>
        </p:grpSpPr>
        <p:sp>
          <p:nvSpPr>
            <p:cNvPr id="14430" name="Rectangle 59"/>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31" name="Text Box 60"/>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4360" name="Group 61"/>
          <p:cNvGrpSpPr>
            <a:grpSpLocks/>
          </p:cNvGrpSpPr>
          <p:nvPr/>
        </p:nvGrpSpPr>
        <p:grpSpPr bwMode="auto">
          <a:xfrm>
            <a:off x="1763713" y="1341437"/>
            <a:ext cx="682625" cy="512762"/>
            <a:chOff x="1475" y="2682"/>
            <a:chExt cx="430" cy="323"/>
          </a:xfrm>
        </p:grpSpPr>
        <p:sp>
          <p:nvSpPr>
            <p:cNvPr id="14428" name="Rectangle 62"/>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29" name="Text Box 63"/>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4361" name="Group 64"/>
          <p:cNvGrpSpPr>
            <a:grpSpLocks/>
          </p:cNvGrpSpPr>
          <p:nvPr/>
        </p:nvGrpSpPr>
        <p:grpSpPr bwMode="auto">
          <a:xfrm>
            <a:off x="5508625" y="1125537"/>
            <a:ext cx="682625" cy="512762"/>
            <a:chOff x="1475" y="2682"/>
            <a:chExt cx="430" cy="323"/>
          </a:xfrm>
        </p:grpSpPr>
        <p:sp>
          <p:nvSpPr>
            <p:cNvPr id="14426" name="Rectangle 65"/>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27" name="Text Box 66"/>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4362" name="Group 67"/>
          <p:cNvGrpSpPr>
            <a:grpSpLocks/>
          </p:cNvGrpSpPr>
          <p:nvPr/>
        </p:nvGrpSpPr>
        <p:grpSpPr bwMode="auto">
          <a:xfrm>
            <a:off x="6516688" y="2241551"/>
            <a:ext cx="682625" cy="512763"/>
            <a:chOff x="1475" y="2682"/>
            <a:chExt cx="430" cy="323"/>
          </a:xfrm>
        </p:grpSpPr>
        <p:sp>
          <p:nvSpPr>
            <p:cNvPr id="14424" name="Rectangle 68"/>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25" name="Text Box 69"/>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sp>
        <p:nvSpPr>
          <p:cNvPr id="14363" name="Rectangle 71"/>
          <p:cNvSpPr>
            <a:spLocks noChangeArrowheads="1"/>
          </p:cNvSpPr>
          <p:nvPr/>
        </p:nvSpPr>
        <p:spPr bwMode="auto">
          <a:xfrm>
            <a:off x="3563938" y="692150"/>
            <a:ext cx="754062" cy="64928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364" name="Text Box 72"/>
          <p:cNvSpPr txBox="1">
            <a:spLocks noChangeArrowheads="1"/>
          </p:cNvSpPr>
          <p:nvPr/>
        </p:nvSpPr>
        <p:spPr bwMode="auto">
          <a:xfrm>
            <a:off x="3544888" y="728663"/>
            <a:ext cx="798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1000" dirty="0"/>
              <a:t>PRIMARY</a:t>
            </a:r>
          </a:p>
          <a:p>
            <a:pPr algn="ctr" eaLnBrk="1" hangingPunct="1"/>
            <a:r>
              <a:rPr lang="en-US" sz="1000" dirty="0"/>
              <a:t>TTDCS</a:t>
            </a:r>
          </a:p>
          <a:p>
            <a:pPr algn="ctr" eaLnBrk="1" hangingPunct="1"/>
            <a:r>
              <a:rPr lang="en-US" sz="1000" dirty="0"/>
              <a:t>NODE</a:t>
            </a:r>
          </a:p>
        </p:txBody>
      </p:sp>
      <p:sp>
        <p:nvSpPr>
          <p:cNvPr id="14365" name="Rectangle 73"/>
          <p:cNvSpPr>
            <a:spLocks noChangeArrowheads="1"/>
          </p:cNvSpPr>
          <p:nvPr/>
        </p:nvSpPr>
        <p:spPr bwMode="auto">
          <a:xfrm>
            <a:off x="3600450" y="5192713"/>
            <a:ext cx="754063" cy="6492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366" name="Text Box 74"/>
          <p:cNvSpPr txBox="1">
            <a:spLocks noChangeArrowheads="1"/>
          </p:cNvSpPr>
          <p:nvPr/>
        </p:nvSpPr>
        <p:spPr bwMode="auto">
          <a:xfrm>
            <a:off x="3571875" y="5229225"/>
            <a:ext cx="800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1000" dirty="0"/>
              <a:t>PRIMARY</a:t>
            </a:r>
          </a:p>
          <a:p>
            <a:pPr algn="ctr" eaLnBrk="1" hangingPunct="1"/>
            <a:r>
              <a:rPr lang="en-US" sz="1000" dirty="0"/>
              <a:t>TTDCS</a:t>
            </a:r>
          </a:p>
          <a:p>
            <a:pPr algn="ctr" eaLnBrk="1" hangingPunct="1"/>
            <a:r>
              <a:rPr lang="en-US" sz="1000" dirty="0"/>
              <a:t>NODE</a:t>
            </a:r>
          </a:p>
        </p:txBody>
      </p:sp>
      <p:sp>
        <p:nvSpPr>
          <p:cNvPr id="14367" name="Oval 83"/>
          <p:cNvSpPr>
            <a:spLocks noChangeArrowheads="1"/>
          </p:cNvSpPr>
          <p:nvPr/>
        </p:nvSpPr>
        <p:spPr bwMode="auto">
          <a:xfrm>
            <a:off x="1763713" y="1484313"/>
            <a:ext cx="4716462" cy="3529012"/>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368" name="Oval 84"/>
          <p:cNvSpPr>
            <a:spLocks noChangeArrowheads="1"/>
          </p:cNvSpPr>
          <p:nvPr/>
        </p:nvSpPr>
        <p:spPr bwMode="auto">
          <a:xfrm>
            <a:off x="1800225" y="1520825"/>
            <a:ext cx="4643438" cy="3455988"/>
          </a:xfrm>
          <a:prstGeom prst="ellipse">
            <a:avLst/>
          </a:prstGeom>
          <a:noFill/>
          <a:ln w="1270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369" name="Oval 133"/>
          <p:cNvSpPr>
            <a:spLocks noChangeArrowheads="1"/>
          </p:cNvSpPr>
          <p:nvPr/>
        </p:nvSpPr>
        <p:spPr bwMode="auto">
          <a:xfrm>
            <a:off x="6156325" y="476250"/>
            <a:ext cx="1836738" cy="720725"/>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370" name="Text Box 134"/>
          <p:cNvSpPr txBox="1">
            <a:spLocks noChangeArrowheads="1"/>
          </p:cNvSpPr>
          <p:nvPr/>
        </p:nvSpPr>
        <p:spPr bwMode="auto">
          <a:xfrm>
            <a:off x="6588125" y="620713"/>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200" b="1"/>
              <a:t>Local loads and/or controls</a:t>
            </a:r>
          </a:p>
        </p:txBody>
      </p:sp>
      <p:grpSp>
        <p:nvGrpSpPr>
          <p:cNvPr id="14371" name="Group 136"/>
          <p:cNvGrpSpPr>
            <a:grpSpLocks/>
          </p:cNvGrpSpPr>
          <p:nvPr/>
        </p:nvGrpSpPr>
        <p:grpSpPr bwMode="auto">
          <a:xfrm>
            <a:off x="3959225" y="5013325"/>
            <a:ext cx="36513" cy="179388"/>
            <a:chOff x="2494" y="3158"/>
            <a:chExt cx="23" cy="113"/>
          </a:xfrm>
        </p:grpSpPr>
        <p:sp>
          <p:nvSpPr>
            <p:cNvPr id="14422" name="Line 132"/>
            <p:cNvSpPr>
              <a:spLocks noChangeShapeType="1"/>
            </p:cNvSpPr>
            <p:nvPr/>
          </p:nvSpPr>
          <p:spPr bwMode="auto">
            <a:xfrm>
              <a:off x="2494" y="3158"/>
              <a:ext cx="0" cy="1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423" name="Line 135"/>
            <p:cNvSpPr>
              <a:spLocks noChangeShapeType="1"/>
            </p:cNvSpPr>
            <p:nvPr/>
          </p:nvSpPr>
          <p:spPr bwMode="auto">
            <a:xfrm>
              <a:off x="2517" y="3158"/>
              <a:ext cx="0" cy="11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4372" name="Line 138"/>
          <p:cNvSpPr>
            <a:spLocks noChangeShapeType="1"/>
          </p:cNvSpPr>
          <p:nvPr/>
        </p:nvSpPr>
        <p:spPr bwMode="auto">
          <a:xfrm>
            <a:off x="5562600" y="4651375"/>
            <a:ext cx="88900" cy="21748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73" name="Line 139"/>
          <p:cNvSpPr>
            <a:spLocks noChangeShapeType="1"/>
          </p:cNvSpPr>
          <p:nvPr/>
        </p:nvSpPr>
        <p:spPr bwMode="auto">
          <a:xfrm>
            <a:off x="5586413" y="4591050"/>
            <a:ext cx="101600" cy="27781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74" name="Line 143"/>
          <p:cNvSpPr>
            <a:spLocks noChangeShapeType="1"/>
          </p:cNvSpPr>
          <p:nvPr/>
        </p:nvSpPr>
        <p:spPr bwMode="auto">
          <a:xfrm>
            <a:off x="3924300" y="5842000"/>
            <a:ext cx="0" cy="50323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75" name="Line 144"/>
          <p:cNvSpPr>
            <a:spLocks noChangeShapeType="1"/>
          </p:cNvSpPr>
          <p:nvPr/>
        </p:nvSpPr>
        <p:spPr bwMode="auto">
          <a:xfrm>
            <a:off x="3995738" y="5842000"/>
            <a:ext cx="0" cy="50323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76" name="Text Box 145"/>
          <p:cNvSpPr txBox="1">
            <a:spLocks noChangeArrowheads="1"/>
          </p:cNvSpPr>
          <p:nvPr/>
        </p:nvSpPr>
        <p:spPr bwMode="auto">
          <a:xfrm>
            <a:off x="3455988" y="6345238"/>
            <a:ext cx="1368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200"/>
              <a:t>Alt Power source</a:t>
            </a:r>
          </a:p>
        </p:txBody>
      </p:sp>
      <p:sp>
        <p:nvSpPr>
          <p:cNvPr id="14377" name="Line 146"/>
          <p:cNvSpPr>
            <a:spLocks noChangeShapeType="1"/>
          </p:cNvSpPr>
          <p:nvPr/>
        </p:nvSpPr>
        <p:spPr bwMode="auto">
          <a:xfrm>
            <a:off x="3887788" y="333375"/>
            <a:ext cx="0" cy="35877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78" name="Line 147"/>
          <p:cNvSpPr>
            <a:spLocks noChangeShapeType="1"/>
          </p:cNvSpPr>
          <p:nvPr/>
        </p:nvSpPr>
        <p:spPr bwMode="auto">
          <a:xfrm>
            <a:off x="3959225" y="333375"/>
            <a:ext cx="0" cy="35877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79" name="Text Box 148"/>
          <p:cNvSpPr txBox="1">
            <a:spLocks noChangeArrowheads="1"/>
          </p:cNvSpPr>
          <p:nvPr/>
        </p:nvSpPr>
        <p:spPr bwMode="auto">
          <a:xfrm>
            <a:off x="3384550" y="115888"/>
            <a:ext cx="1116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200"/>
              <a:t>Power source</a:t>
            </a:r>
          </a:p>
        </p:txBody>
      </p:sp>
      <p:sp>
        <p:nvSpPr>
          <p:cNvPr id="14380" name="Line 150"/>
          <p:cNvSpPr>
            <a:spLocks noChangeShapeType="1"/>
          </p:cNvSpPr>
          <p:nvPr/>
        </p:nvSpPr>
        <p:spPr bwMode="auto">
          <a:xfrm>
            <a:off x="3887788" y="1341438"/>
            <a:ext cx="0" cy="15398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81" name="Line 151"/>
          <p:cNvSpPr>
            <a:spLocks noChangeShapeType="1"/>
          </p:cNvSpPr>
          <p:nvPr/>
        </p:nvSpPr>
        <p:spPr bwMode="auto">
          <a:xfrm>
            <a:off x="3924300" y="1341438"/>
            <a:ext cx="0" cy="179387"/>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82" name="Line 152"/>
          <p:cNvSpPr>
            <a:spLocks noChangeShapeType="1"/>
          </p:cNvSpPr>
          <p:nvPr/>
        </p:nvSpPr>
        <p:spPr bwMode="auto">
          <a:xfrm>
            <a:off x="6119813" y="4184650"/>
            <a:ext cx="215900" cy="1079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83" name="Line 154"/>
          <p:cNvSpPr>
            <a:spLocks noChangeShapeType="1"/>
          </p:cNvSpPr>
          <p:nvPr/>
        </p:nvSpPr>
        <p:spPr bwMode="auto">
          <a:xfrm flipV="1">
            <a:off x="6319838" y="2457450"/>
            <a:ext cx="231775" cy="152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84" name="Line 155"/>
          <p:cNvSpPr>
            <a:spLocks noChangeShapeType="1"/>
          </p:cNvSpPr>
          <p:nvPr/>
        </p:nvSpPr>
        <p:spPr bwMode="auto">
          <a:xfrm flipH="1">
            <a:off x="2339975" y="4584700"/>
            <a:ext cx="249238" cy="21272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85" name="Line 156"/>
          <p:cNvSpPr>
            <a:spLocks noChangeShapeType="1"/>
          </p:cNvSpPr>
          <p:nvPr/>
        </p:nvSpPr>
        <p:spPr bwMode="auto">
          <a:xfrm>
            <a:off x="1547813" y="3249613"/>
            <a:ext cx="2159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86" name="Line 157"/>
          <p:cNvSpPr>
            <a:spLocks noChangeShapeType="1"/>
          </p:cNvSpPr>
          <p:nvPr/>
        </p:nvSpPr>
        <p:spPr bwMode="auto">
          <a:xfrm>
            <a:off x="2303463" y="1592263"/>
            <a:ext cx="252412" cy="3238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87" name="Line 158"/>
          <p:cNvSpPr>
            <a:spLocks noChangeShapeType="1"/>
          </p:cNvSpPr>
          <p:nvPr/>
        </p:nvSpPr>
        <p:spPr bwMode="auto">
          <a:xfrm flipH="1">
            <a:off x="5521325" y="1628775"/>
            <a:ext cx="238125" cy="2381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88" name="Line 159"/>
          <p:cNvSpPr>
            <a:spLocks noChangeShapeType="1"/>
          </p:cNvSpPr>
          <p:nvPr/>
        </p:nvSpPr>
        <p:spPr bwMode="auto">
          <a:xfrm flipH="1">
            <a:off x="2339975" y="4545013"/>
            <a:ext cx="252413" cy="21590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89" name="Line 160"/>
          <p:cNvSpPr>
            <a:spLocks noChangeShapeType="1"/>
          </p:cNvSpPr>
          <p:nvPr/>
        </p:nvSpPr>
        <p:spPr bwMode="auto">
          <a:xfrm>
            <a:off x="2303463" y="1665288"/>
            <a:ext cx="249237" cy="3143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90" name="Line 161"/>
          <p:cNvSpPr>
            <a:spLocks noChangeShapeType="1"/>
          </p:cNvSpPr>
          <p:nvPr/>
        </p:nvSpPr>
        <p:spPr bwMode="auto">
          <a:xfrm>
            <a:off x="1547813" y="3213100"/>
            <a:ext cx="252412" cy="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91" name="Line 162"/>
          <p:cNvSpPr>
            <a:spLocks noChangeShapeType="1"/>
          </p:cNvSpPr>
          <p:nvPr/>
        </p:nvSpPr>
        <p:spPr bwMode="auto">
          <a:xfrm flipH="1">
            <a:off x="5580063" y="1628775"/>
            <a:ext cx="215900" cy="2159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92" name="Line 163"/>
          <p:cNvSpPr>
            <a:spLocks noChangeShapeType="1"/>
          </p:cNvSpPr>
          <p:nvPr/>
        </p:nvSpPr>
        <p:spPr bwMode="auto">
          <a:xfrm flipH="1">
            <a:off x="6300788" y="2492375"/>
            <a:ext cx="250825" cy="16033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93" name="Line 164"/>
          <p:cNvSpPr>
            <a:spLocks noChangeShapeType="1"/>
          </p:cNvSpPr>
          <p:nvPr/>
        </p:nvSpPr>
        <p:spPr bwMode="auto">
          <a:xfrm flipH="1" flipV="1">
            <a:off x="6064250" y="4197350"/>
            <a:ext cx="271463" cy="13176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94" name="Line 165"/>
          <p:cNvSpPr>
            <a:spLocks noChangeShapeType="1"/>
          </p:cNvSpPr>
          <p:nvPr/>
        </p:nvSpPr>
        <p:spPr bwMode="auto">
          <a:xfrm flipV="1">
            <a:off x="6045200" y="1081088"/>
            <a:ext cx="355600" cy="18891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95" name="Line 166"/>
          <p:cNvSpPr>
            <a:spLocks noChangeShapeType="1"/>
          </p:cNvSpPr>
          <p:nvPr/>
        </p:nvSpPr>
        <p:spPr bwMode="auto">
          <a:xfrm flipV="1">
            <a:off x="6054725" y="1062038"/>
            <a:ext cx="309563" cy="1619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96" name="Text Box 167"/>
          <p:cNvSpPr txBox="1">
            <a:spLocks noChangeArrowheads="1"/>
          </p:cNvSpPr>
          <p:nvPr/>
        </p:nvSpPr>
        <p:spPr bwMode="auto">
          <a:xfrm>
            <a:off x="2443163" y="2255838"/>
            <a:ext cx="33718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US" sz="1600" u="sng" dirty="0">
                <a:solidFill>
                  <a:schemeClr val="bg1"/>
                </a:solidFill>
                <a:latin typeface="Century Schoolbook" panose="02040604050505020304" pitchFamily="18" charset="0"/>
              </a:rPr>
              <a:t>TTDCS Loop Design</a:t>
            </a:r>
          </a:p>
          <a:p>
            <a:pPr algn="ctr" eaLnBrk="1" hangingPunct="1">
              <a:spcBef>
                <a:spcPct val="50000"/>
              </a:spcBef>
            </a:pPr>
            <a:r>
              <a:rPr lang="en-US" sz="1600" u="sng" dirty="0">
                <a:solidFill>
                  <a:schemeClr val="bg1"/>
                </a:solidFill>
                <a:latin typeface="Century Schoolbook" panose="02040604050505020304" pitchFamily="18" charset="0"/>
              </a:rPr>
              <a:t>Nodes can be placed anywhere and moved to any location without affecting any functionality.</a:t>
            </a:r>
          </a:p>
          <a:p>
            <a:pPr algn="ctr" eaLnBrk="1" hangingPunct="1">
              <a:spcBef>
                <a:spcPct val="50000"/>
              </a:spcBef>
            </a:pPr>
            <a:r>
              <a:rPr lang="en-US" sz="1600" u="sng" dirty="0">
                <a:solidFill>
                  <a:schemeClr val="bg1"/>
                </a:solidFill>
                <a:latin typeface="Century Schoolbook" panose="02040604050505020304" pitchFamily="18" charset="0"/>
              </a:rPr>
              <a:t>Nodes can be added or re-programmed to accommodate future requirements</a:t>
            </a:r>
          </a:p>
        </p:txBody>
      </p:sp>
      <p:grpSp>
        <p:nvGrpSpPr>
          <p:cNvPr id="14397" name="Group 191"/>
          <p:cNvGrpSpPr>
            <a:grpSpLocks/>
          </p:cNvGrpSpPr>
          <p:nvPr/>
        </p:nvGrpSpPr>
        <p:grpSpPr bwMode="auto">
          <a:xfrm>
            <a:off x="1528763" y="925513"/>
            <a:ext cx="266700" cy="1030287"/>
            <a:chOff x="864" y="589"/>
            <a:chExt cx="168" cy="649"/>
          </a:xfrm>
        </p:grpSpPr>
        <p:grpSp>
          <p:nvGrpSpPr>
            <p:cNvPr id="14402" name="Group 168"/>
            <p:cNvGrpSpPr>
              <a:grpSpLocks/>
            </p:cNvGrpSpPr>
            <p:nvPr/>
          </p:nvGrpSpPr>
          <p:grpSpPr bwMode="auto">
            <a:xfrm>
              <a:off x="896" y="619"/>
              <a:ext cx="105" cy="92"/>
              <a:chOff x="453" y="300"/>
              <a:chExt cx="227" cy="204"/>
            </a:xfrm>
          </p:grpSpPr>
          <p:sp>
            <p:nvSpPr>
              <p:cNvPr id="14420" name="Oval 169"/>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21" name="Line 170"/>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4403" name="Group 171"/>
            <p:cNvGrpSpPr>
              <a:grpSpLocks/>
            </p:cNvGrpSpPr>
            <p:nvPr/>
          </p:nvGrpSpPr>
          <p:grpSpPr bwMode="auto">
            <a:xfrm>
              <a:off x="896" y="721"/>
              <a:ext cx="105" cy="91"/>
              <a:chOff x="453" y="300"/>
              <a:chExt cx="227" cy="204"/>
            </a:xfrm>
          </p:grpSpPr>
          <p:sp>
            <p:nvSpPr>
              <p:cNvPr id="14418" name="Oval 172"/>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19" name="Line 173"/>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4404" name="Group 174"/>
            <p:cNvGrpSpPr>
              <a:grpSpLocks/>
            </p:cNvGrpSpPr>
            <p:nvPr/>
          </p:nvGrpSpPr>
          <p:grpSpPr bwMode="auto">
            <a:xfrm>
              <a:off x="896" y="822"/>
              <a:ext cx="105" cy="92"/>
              <a:chOff x="453" y="300"/>
              <a:chExt cx="227" cy="204"/>
            </a:xfrm>
          </p:grpSpPr>
          <p:sp>
            <p:nvSpPr>
              <p:cNvPr id="14416" name="Oval 175"/>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17" name="Line 176"/>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4405" name="Group 177"/>
            <p:cNvGrpSpPr>
              <a:grpSpLocks/>
            </p:cNvGrpSpPr>
            <p:nvPr/>
          </p:nvGrpSpPr>
          <p:grpSpPr bwMode="auto">
            <a:xfrm>
              <a:off x="896" y="924"/>
              <a:ext cx="105" cy="91"/>
              <a:chOff x="453" y="300"/>
              <a:chExt cx="227" cy="204"/>
            </a:xfrm>
          </p:grpSpPr>
          <p:sp>
            <p:nvSpPr>
              <p:cNvPr id="14414" name="Oval 178"/>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15" name="Line 179"/>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4406" name="Group 180"/>
            <p:cNvGrpSpPr>
              <a:grpSpLocks/>
            </p:cNvGrpSpPr>
            <p:nvPr/>
          </p:nvGrpSpPr>
          <p:grpSpPr bwMode="auto">
            <a:xfrm>
              <a:off x="896" y="1025"/>
              <a:ext cx="105" cy="91"/>
              <a:chOff x="453" y="300"/>
              <a:chExt cx="227" cy="204"/>
            </a:xfrm>
          </p:grpSpPr>
          <p:sp>
            <p:nvSpPr>
              <p:cNvPr id="14412" name="Oval 181"/>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13" name="Line 182"/>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4407" name="Group 183"/>
            <p:cNvGrpSpPr>
              <a:grpSpLocks/>
            </p:cNvGrpSpPr>
            <p:nvPr/>
          </p:nvGrpSpPr>
          <p:grpSpPr bwMode="auto">
            <a:xfrm>
              <a:off x="896" y="1126"/>
              <a:ext cx="105" cy="91"/>
              <a:chOff x="453" y="300"/>
              <a:chExt cx="227" cy="204"/>
            </a:xfrm>
          </p:grpSpPr>
          <p:sp>
            <p:nvSpPr>
              <p:cNvPr id="14410" name="Oval 184"/>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11" name="Line 185"/>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4408" name="Rectangle 186"/>
            <p:cNvSpPr>
              <a:spLocks noChangeArrowheads="1"/>
            </p:cNvSpPr>
            <p:nvPr/>
          </p:nvSpPr>
          <p:spPr bwMode="auto">
            <a:xfrm>
              <a:off x="864" y="589"/>
              <a:ext cx="168" cy="649"/>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4409" name="Rectangle 187"/>
            <p:cNvSpPr>
              <a:spLocks noChangeArrowheads="1"/>
            </p:cNvSpPr>
            <p:nvPr/>
          </p:nvSpPr>
          <p:spPr bwMode="auto">
            <a:xfrm>
              <a:off x="1001" y="893"/>
              <a:ext cx="21" cy="3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5" y="26986"/>
            <a:ext cx="1342540" cy="1236959"/>
          </a:xfrm>
          <a:prstGeom prst="rect">
            <a:avLst/>
          </a:prstGeom>
        </p:spPr>
      </p:pic>
      <p:sp>
        <p:nvSpPr>
          <p:cNvPr id="3" name="TextBox 2"/>
          <p:cNvSpPr txBox="1"/>
          <p:nvPr/>
        </p:nvSpPr>
        <p:spPr>
          <a:xfrm>
            <a:off x="52782" y="1206170"/>
            <a:ext cx="1342540" cy="646331"/>
          </a:xfrm>
          <a:prstGeom prst="rect">
            <a:avLst/>
          </a:prstGeom>
          <a:noFill/>
        </p:spPr>
        <p:txBody>
          <a:bodyPr wrap="square" rtlCol="0">
            <a:spAutoFit/>
          </a:bodyPr>
          <a:lstStyle/>
          <a:p>
            <a:pPr algn="ctr"/>
            <a:r>
              <a:rPr lang="en-US" sz="1800" dirty="0">
                <a:solidFill>
                  <a:srgbClr val="FFC000"/>
                </a:solidFill>
                <a:latin typeface="Century Schoolbook" panose="02040604050505020304" pitchFamily="18" charset="0"/>
              </a:rPr>
              <a:t>Design</a:t>
            </a:r>
          </a:p>
          <a:p>
            <a:pPr algn="ctr"/>
            <a:r>
              <a:rPr lang="en-US" sz="1800" dirty="0">
                <a:solidFill>
                  <a:srgbClr val="FFC000"/>
                </a:solidFill>
                <a:latin typeface="Century Schoolbook" panose="02040604050505020304" pitchFamily="18" charset="0"/>
              </a:rPr>
              <a:t>Concept</a:t>
            </a:r>
          </a:p>
        </p:txBody>
      </p:sp>
      <p:sp>
        <p:nvSpPr>
          <p:cNvPr id="4" name="TextBox 3"/>
          <p:cNvSpPr txBox="1"/>
          <p:nvPr/>
        </p:nvSpPr>
        <p:spPr>
          <a:xfrm>
            <a:off x="1128540" y="3734348"/>
            <a:ext cx="968721" cy="738664"/>
          </a:xfrm>
          <a:prstGeom prst="rect">
            <a:avLst/>
          </a:prstGeom>
          <a:noFill/>
        </p:spPr>
        <p:txBody>
          <a:bodyPr wrap="square" rtlCol="0">
            <a:spAutoFit/>
          </a:bodyPr>
          <a:lstStyle/>
          <a:p>
            <a:r>
              <a:rPr lang="en-US" sz="1400" dirty="0">
                <a:solidFill>
                  <a:schemeClr val="bg1"/>
                </a:solidFill>
                <a:latin typeface="Century Schoolbook" panose="02040604050505020304" pitchFamily="18" charset="0"/>
              </a:rPr>
              <a:t>Single Loop of Conduit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7200900" y="3213100"/>
            <a:ext cx="612775" cy="223838"/>
            <a:chOff x="3787" y="68"/>
            <a:chExt cx="386" cy="141"/>
          </a:xfrm>
        </p:grpSpPr>
        <p:sp>
          <p:nvSpPr>
            <p:cNvPr id="15485" name="Rectangle 3"/>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86" name="Rectangle 4"/>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87" name="Rectangle 5"/>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88" name="AutoShape 6"/>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5363" name="Group 7"/>
          <p:cNvGrpSpPr>
            <a:grpSpLocks/>
          </p:cNvGrpSpPr>
          <p:nvPr/>
        </p:nvGrpSpPr>
        <p:grpSpPr bwMode="auto">
          <a:xfrm>
            <a:off x="7742238" y="3536950"/>
            <a:ext cx="612775" cy="223838"/>
            <a:chOff x="3787" y="68"/>
            <a:chExt cx="386" cy="141"/>
          </a:xfrm>
        </p:grpSpPr>
        <p:sp>
          <p:nvSpPr>
            <p:cNvPr id="15481" name="Rectangle 8"/>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82" name="Rectangle 9"/>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83" name="Rectangle 10"/>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84" name="AutoShape 11"/>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5364" name="Group 12"/>
          <p:cNvGrpSpPr>
            <a:grpSpLocks/>
          </p:cNvGrpSpPr>
          <p:nvPr/>
        </p:nvGrpSpPr>
        <p:grpSpPr bwMode="auto">
          <a:xfrm>
            <a:off x="7921625" y="3932238"/>
            <a:ext cx="612775" cy="223837"/>
            <a:chOff x="3787" y="68"/>
            <a:chExt cx="386" cy="141"/>
          </a:xfrm>
        </p:grpSpPr>
        <p:sp>
          <p:nvSpPr>
            <p:cNvPr id="15477" name="Rectangle 13"/>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78" name="Rectangle 14"/>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79" name="Rectangle 15"/>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80" name="AutoShape 16"/>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5365" name="Group 17"/>
          <p:cNvGrpSpPr>
            <a:grpSpLocks/>
          </p:cNvGrpSpPr>
          <p:nvPr/>
        </p:nvGrpSpPr>
        <p:grpSpPr bwMode="auto">
          <a:xfrm>
            <a:off x="7958138" y="4329113"/>
            <a:ext cx="612775" cy="223837"/>
            <a:chOff x="3787" y="68"/>
            <a:chExt cx="386" cy="141"/>
          </a:xfrm>
        </p:grpSpPr>
        <p:sp>
          <p:nvSpPr>
            <p:cNvPr id="15473" name="Rectangle 18"/>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74" name="Rectangle 19"/>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75" name="Rectangle 20"/>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76" name="AutoShape 21"/>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5366" name="Group 22"/>
          <p:cNvGrpSpPr>
            <a:grpSpLocks/>
          </p:cNvGrpSpPr>
          <p:nvPr/>
        </p:nvGrpSpPr>
        <p:grpSpPr bwMode="auto">
          <a:xfrm>
            <a:off x="7813675" y="4795838"/>
            <a:ext cx="612775" cy="223837"/>
            <a:chOff x="3787" y="68"/>
            <a:chExt cx="386" cy="141"/>
          </a:xfrm>
        </p:grpSpPr>
        <p:sp>
          <p:nvSpPr>
            <p:cNvPr id="15469" name="Rectangle 23"/>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70" name="Rectangle 24"/>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71" name="Rectangle 25"/>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72" name="AutoShape 26"/>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5367" name="Group 27"/>
          <p:cNvGrpSpPr>
            <a:grpSpLocks/>
          </p:cNvGrpSpPr>
          <p:nvPr/>
        </p:nvGrpSpPr>
        <p:grpSpPr bwMode="auto">
          <a:xfrm>
            <a:off x="7273925" y="5121275"/>
            <a:ext cx="612775" cy="223838"/>
            <a:chOff x="3787" y="68"/>
            <a:chExt cx="386" cy="141"/>
          </a:xfrm>
        </p:grpSpPr>
        <p:sp>
          <p:nvSpPr>
            <p:cNvPr id="15465" name="Rectangle 28"/>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66" name="Rectangle 29"/>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67" name="Rectangle 30"/>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68" name="AutoShape 31"/>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sp>
        <p:nvSpPr>
          <p:cNvPr id="15368" name="Line 32"/>
          <p:cNvSpPr>
            <a:spLocks noChangeShapeType="1"/>
          </p:cNvSpPr>
          <p:nvPr/>
        </p:nvSpPr>
        <p:spPr bwMode="auto">
          <a:xfrm flipV="1">
            <a:off x="6842125" y="3392488"/>
            <a:ext cx="360363" cy="7556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369" name="Line 33"/>
          <p:cNvSpPr>
            <a:spLocks noChangeShapeType="1"/>
          </p:cNvSpPr>
          <p:nvPr/>
        </p:nvSpPr>
        <p:spPr bwMode="auto">
          <a:xfrm flipV="1">
            <a:off x="6842125" y="3716338"/>
            <a:ext cx="900113" cy="50482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370" name="Line 34"/>
          <p:cNvSpPr>
            <a:spLocks noChangeShapeType="1"/>
          </p:cNvSpPr>
          <p:nvPr/>
        </p:nvSpPr>
        <p:spPr bwMode="auto">
          <a:xfrm flipV="1">
            <a:off x="6842125" y="4113213"/>
            <a:ext cx="1079500" cy="17938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371" name="Line 35"/>
          <p:cNvSpPr>
            <a:spLocks noChangeShapeType="1"/>
          </p:cNvSpPr>
          <p:nvPr/>
        </p:nvSpPr>
        <p:spPr bwMode="auto">
          <a:xfrm>
            <a:off x="6842125" y="4364038"/>
            <a:ext cx="1116013" cy="14446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372" name="Line 36"/>
          <p:cNvSpPr>
            <a:spLocks noChangeShapeType="1"/>
          </p:cNvSpPr>
          <p:nvPr/>
        </p:nvSpPr>
        <p:spPr bwMode="auto">
          <a:xfrm>
            <a:off x="6842125" y="4437063"/>
            <a:ext cx="971550" cy="5397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373" name="Line 37"/>
          <p:cNvSpPr>
            <a:spLocks noChangeShapeType="1"/>
          </p:cNvSpPr>
          <p:nvPr/>
        </p:nvSpPr>
        <p:spPr bwMode="auto">
          <a:xfrm>
            <a:off x="6842125" y="4508500"/>
            <a:ext cx="431800" cy="79216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374" name="Line 38"/>
          <p:cNvSpPr>
            <a:spLocks noChangeShapeType="1"/>
          </p:cNvSpPr>
          <p:nvPr/>
        </p:nvSpPr>
        <p:spPr bwMode="auto">
          <a:xfrm flipV="1">
            <a:off x="6842125" y="3429000"/>
            <a:ext cx="360363" cy="75565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375" name="Line 39"/>
          <p:cNvSpPr>
            <a:spLocks noChangeShapeType="1"/>
          </p:cNvSpPr>
          <p:nvPr/>
        </p:nvSpPr>
        <p:spPr bwMode="auto">
          <a:xfrm flipV="1">
            <a:off x="6842125" y="3752850"/>
            <a:ext cx="900113" cy="5048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376" name="Line 40"/>
          <p:cNvSpPr>
            <a:spLocks noChangeShapeType="1"/>
          </p:cNvSpPr>
          <p:nvPr/>
        </p:nvSpPr>
        <p:spPr bwMode="auto">
          <a:xfrm flipV="1">
            <a:off x="6842125" y="4149725"/>
            <a:ext cx="1079500" cy="17938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377" name="Line 41"/>
          <p:cNvSpPr>
            <a:spLocks noChangeShapeType="1"/>
          </p:cNvSpPr>
          <p:nvPr/>
        </p:nvSpPr>
        <p:spPr bwMode="auto">
          <a:xfrm>
            <a:off x="6842125" y="4400550"/>
            <a:ext cx="1116013" cy="14446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378" name="Line 42"/>
          <p:cNvSpPr>
            <a:spLocks noChangeShapeType="1"/>
          </p:cNvSpPr>
          <p:nvPr/>
        </p:nvSpPr>
        <p:spPr bwMode="auto">
          <a:xfrm>
            <a:off x="6842125" y="4473575"/>
            <a:ext cx="971550" cy="53975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379" name="Line 43"/>
          <p:cNvSpPr>
            <a:spLocks noChangeShapeType="1"/>
          </p:cNvSpPr>
          <p:nvPr/>
        </p:nvSpPr>
        <p:spPr bwMode="auto">
          <a:xfrm>
            <a:off x="6842125" y="4545013"/>
            <a:ext cx="431800" cy="792162"/>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15380" name="Group 44"/>
          <p:cNvGrpSpPr>
            <a:grpSpLocks/>
          </p:cNvGrpSpPr>
          <p:nvPr/>
        </p:nvGrpSpPr>
        <p:grpSpPr bwMode="auto">
          <a:xfrm>
            <a:off x="6300788" y="4076701"/>
            <a:ext cx="682625" cy="512763"/>
            <a:chOff x="1475" y="2682"/>
            <a:chExt cx="430" cy="323"/>
          </a:xfrm>
        </p:grpSpPr>
        <p:sp>
          <p:nvSpPr>
            <p:cNvPr id="15463" name="Rectangle 45"/>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64" name="Text Box 46"/>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5381" name="Group 47"/>
          <p:cNvGrpSpPr>
            <a:grpSpLocks/>
          </p:cNvGrpSpPr>
          <p:nvPr/>
        </p:nvGrpSpPr>
        <p:grpSpPr bwMode="auto">
          <a:xfrm>
            <a:off x="5364163" y="4868862"/>
            <a:ext cx="682625" cy="512762"/>
            <a:chOff x="1475" y="2682"/>
            <a:chExt cx="430" cy="323"/>
          </a:xfrm>
        </p:grpSpPr>
        <p:sp>
          <p:nvSpPr>
            <p:cNvPr id="15461" name="Rectangle 48"/>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62" name="Text Box 49"/>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5382" name="Group 50"/>
          <p:cNvGrpSpPr>
            <a:grpSpLocks/>
          </p:cNvGrpSpPr>
          <p:nvPr/>
        </p:nvGrpSpPr>
        <p:grpSpPr bwMode="auto">
          <a:xfrm>
            <a:off x="1800225" y="4581526"/>
            <a:ext cx="682625" cy="512763"/>
            <a:chOff x="1475" y="2682"/>
            <a:chExt cx="430" cy="323"/>
          </a:xfrm>
        </p:grpSpPr>
        <p:sp>
          <p:nvSpPr>
            <p:cNvPr id="15459" name="Rectangle 51"/>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60" name="Text Box 52"/>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5383" name="Group 53"/>
          <p:cNvGrpSpPr>
            <a:grpSpLocks/>
          </p:cNvGrpSpPr>
          <p:nvPr/>
        </p:nvGrpSpPr>
        <p:grpSpPr bwMode="auto">
          <a:xfrm>
            <a:off x="1008063" y="2924176"/>
            <a:ext cx="682625" cy="512763"/>
            <a:chOff x="1475" y="2682"/>
            <a:chExt cx="430" cy="323"/>
          </a:xfrm>
        </p:grpSpPr>
        <p:sp>
          <p:nvSpPr>
            <p:cNvPr id="15457" name="Rectangle 54"/>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58" name="Text Box 55"/>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5384" name="Group 56"/>
          <p:cNvGrpSpPr>
            <a:grpSpLocks/>
          </p:cNvGrpSpPr>
          <p:nvPr/>
        </p:nvGrpSpPr>
        <p:grpSpPr bwMode="auto">
          <a:xfrm>
            <a:off x="1763713" y="1341437"/>
            <a:ext cx="682625" cy="512762"/>
            <a:chOff x="1475" y="2682"/>
            <a:chExt cx="430" cy="323"/>
          </a:xfrm>
        </p:grpSpPr>
        <p:sp>
          <p:nvSpPr>
            <p:cNvPr id="15455" name="Rectangle 57"/>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56" name="Text Box 58"/>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5385" name="Group 59"/>
          <p:cNvGrpSpPr>
            <a:grpSpLocks/>
          </p:cNvGrpSpPr>
          <p:nvPr/>
        </p:nvGrpSpPr>
        <p:grpSpPr bwMode="auto">
          <a:xfrm>
            <a:off x="5508625" y="1125537"/>
            <a:ext cx="682625" cy="512762"/>
            <a:chOff x="1475" y="2682"/>
            <a:chExt cx="430" cy="323"/>
          </a:xfrm>
        </p:grpSpPr>
        <p:sp>
          <p:nvSpPr>
            <p:cNvPr id="15453" name="Rectangle 60"/>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54" name="Text Box 61"/>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5386" name="Group 62"/>
          <p:cNvGrpSpPr>
            <a:grpSpLocks/>
          </p:cNvGrpSpPr>
          <p:nvPr/>
        </p:nvGrpSpPr>
        <p:grpSpPr bwMode="auto">
          <a:xfrm>
            <a:off x="6516688" y="2241551"/>
            <a:ext cx="682625" cy="512763"/>
            <a:chOff x="1475" y="2682"/>
            <a:chExt cx="430" cy="323"/>
          </a:xfrm>
        </p:grpSpPr>
        <p:sp>
          <p:nvSpPr>
            <p:cNvPr id="15451" name="Rectangle 63"/>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52" name="Text Box 64"/>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sp>
        <p:nvSpPr>
          <p:cNvPr id="15387" name="Rectangle 65"/>
          <p:cNvSpPr>
            <a:spLocks noChangeArrowheads="1"/>
          </p:cNvSpPr>
          <p:nvPr/>
        </p:nvSpPr>
        <p:spPr bwMode="auto">
          <a:xfrm>
            <a:off x="3563938" y="692150"/>
            <a:ext cx="754062" cy="64928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388" name="Rectangle 67"/>
          <p:cNvSpPr>
            <a:spLocks noChangeArrowheads="1"/>
          </p:cNvSpPr>
          <p:nvPr/>
        </p:nvSpPr>
        <p:spPr bwMode="auto">
          <a:xfrm>
            <a:off x="3600450" y="5192713"/>
            <a:ext cx="754063" cy="6492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389" name="Oval 69"/>
          <p:cNvSpPr>
            <a:spLocks noChangeArrowheads="1"/>
          </p:cNvSpPr>
          <p:nvPr/>
        </p:nvSpPr>
        <p:spPr bwMode="auto">
          <a:xfrm>
            <a:off x="1763713" y="1484313"/>
            <a:ext cx="4716462" cy="3529012"/>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390" name="Oval 70"/>
          <p:cNvSpPr>
            <a:spLocks noChangeArrowheads="1"/>
          </p:cNvSpPr>
          <p:nvPr/>
        </p:nvSpPr>
        <p:spPr bwMode="auto">
          <a:xfrm>
            <a:off x="1800225" y="1520825"/>
            <a:ext cx="4643438" cy="3455988"/>
          </a:xfrm>
          <a:prstGeom prst="ellipse">
            <a:avLst/>
          </a:prstGeom>
          <a:noFill/>
          <a:ln w="1270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391" name="Oval 71"/>
          <p:cNvSpPr>
            <a:spLocks noChangeArrowheads="1"/>
          </p:cNvSpPr>
          <p:nvPr/>
        </p:nvSpPr>
        <p:spPr bwMode="auto">
          <a:xfrm>
            <a:off x="6156325" y="476250"/>
            <a:ext cx="1836738" cy="720725"/>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392" name="Text Box 72"/>
          <p:cNvSpPr txBox="1">
            <a:spLocks noChangeArrowheads="1"/>
          </p:cNvSpPr>
          <p:nvPr/>
        </p:nvSpPr>
        <p:spPr bwMode="auto">
          <a:xfrm>
            <a:off x="6588125" y="620713"/>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200" b="1"/>
              <a:t>Local loads and/or controls</a:t>
            </a:r>
          </a:p>
        </p:txBody>
      </p:sp>
      <p:grpSp>
        <p:nvGrpSpPr>
          <p:cNvPr id="15393" name="Group 73"/>
          <p:cNvGrpSpPr>
            <a:grpSpLocks/>
          </p:cNvGrpSpPr>
          <p:nvPr/>
        </p:nvGrpSpPr>
        <p:grpSpPr bwMode="auto">
          <a:xfrm>
            <a:off x="3959225" y="5013325"/>
            <a:ext cx="36513" cy="179388"/>
            <a:chOff x="2494" y="3158"/>
            <a:chExt cx="23" cy="113"/>
          </a:xfrm>
        </p:grpSpPr>
        <p:sp>
          <p:nvSpPr>
            <p:cNvPr id="15449" name="Line 74"/>
            <p:cNvSpPr>
              <a:spLocks noChangeShapeType="1"/>
            </p:cNvSpPr>
            <p:nvPr/>
          </p:nvSpPr>
          <p:spPr bwMode="auto">
            <a:xfrm>
              <a:off x="2494" y="3158"/>
              <a:ext cx="0" cy="1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50" name="Line 75"/>
            <p:cNvSpPr>
              <a:spLocks noChangeShapeType="1"/>
            </p:cNvSpPr>
            <p:nvPr/>
          </p:nvSpPr>
          <p:spPr bwMode="auto">
            <a:xfrm>
              <a:off x="2517" y="3158"/>
              <a:ext cx="0" cy="11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5394" name="Line 76"/>
          <p:cNvSpPr>
            <a:spLocks noChangeShapeType="1"/>
          </p:cNvSpPr>
          <p:nvPr/>
        </p:nvSpPr>
        <p:spPr bwMode="auto">
          <a:xfrm>
            <a:off x="5562600" y="4651375"/>
            <a:ext cx="88900" cy="21748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395" name="Line 77"/>
          <p:cNvSpPr>
            <a:spLocks noChangeShapeType="1"/>
          </p:cNvSpPr>
          <p:nvPr/>
        </p:nvSpPr>
        <p:spPr bwMode="auto">
          <a:xfrm>
            <a:off x="5586413" y="4591050"/>
            <a:ext cx="101600" cy="27781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396" name="Line 78"/>
          <p:cNvSpPr>
            <a:spLocks noChangeShapeType="1"/>
          </p:cNvSpPr>
          <p:nvPr/>
        </p:nvSpPr>
        <p:spPr bwMode="auto">
          <a:xfrm>
            <a:off x="3924300" y="5842000"/>
            <a:ext cx="0" cy="50323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397" name="Line 79"/>
          <p:cNvSpPr>
            <a:spLocks noChangeShapeType="1"/>
          </p:cNvSpPr>
          <p:nvPr/>
        </p:nvSpPr>
        <p:spPr bwMode="auto">
          <a:xfrm>
            <a:off x="3995738" y="5842000"/>
            <a:ext cx="0" cy="50323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398" name="Text Box 80"/>
          <p:cNvSpPr txBox="1">
            <a:spLocks noChangeArrowheads="1"/>
          </p:cNvSpPr>
          <p:nvPr/>
        </p:nvSpPr>
        <p:spPr bwMode="auto">
          <a:xfrm>
            <a:off x="3455988" y="6345238"/>
            <a:ext cx="1368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200"/>
              <a:t>Alt Power source</a:t>
            </a:r>
          </a:p>
        </p:txBody>
      </p:sp>
      <p:sp>
        <p:nvSpPr>
          <p:cNvPr id="15399" name="Line 81"/>
          <p:cNvSpPr>
            <a:spLocks noChangeShapeType="1"/>
          </p:cNvSpPr>
          <p:nvPr/>
        </p:nvSpPr>
        <p:spPr bwMode="auto">
          <a:xfrm>
            <a:off x="3887788" y="333375"/>
            <a:ext cx="0" cy="35877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00" name="Line 82"/>
          <p:cNvSpPr>
            <a:spLocks noChangeShapeType="1"/>
          </p:cNvSpPr>
          <p:nvPr/>
        </p:nvSpPr>
        <p:spPr bwMode="auto">
          <a:xfrm>
            <a:off x="3959225" y="333375"/>
            <a:ext cx="0" cy="35877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01" name="Text Box 83"/>
          <p:cNvSpPr txBox="1">
            <a:spLocks noChangeArrowheads="1"/>
          </p:cNvSpPr>
          <p:nvPr/>
        </p:nvSpPr>
        <p:spPr bwMode="auto">
          <a:xfrm>
            <a:off x="3384550" y="115888"/>
            <a:ext cx="1116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200"/>
              <a:t>Power source</a:t>
            </a:r>
          </a:p>
        </p:txBody>
      </p:sp>
      <p:sp>
        <p:nvSpPr>
          <p:cNvPr id="15402" name="Line 84"/>
          <p:cNvSpPr>
            <a:spLocks noChangeShapeType="1"/>
          </p:cNvSpPr>
          <p:nvPr/>
        </p:nvSpPr>
        <p:spPr bwMode="auto">
          <a:xfrm>
            <a:off x="3887788" y="1341438"/>
            <a:ext cx="0" cy="15398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03" name="Line 85"/>
          <p:cNvSpPr>
            <a:spLocks noChangeShapeType="1"/>
          </p:cNvSpPr>
          <p:nvPr/>
        </p:nvSpPr>
        <p:spPr bwMode="auto">
          <a:xfrm>
            <a:off x="3924300" y="1341438"/>
            <a:ext cx="0" cy="179387"/>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04" name="Line 86"/>
          <p:cNvSpPr>
            <a:spLocks noChangeShapeType="1"/>
          </p:cNvSpPr>
          <p:nvPr/>
        </p:nvSpPr>
        <p:spPr bwMode="auto">
          <a:xfrm>
            <a:off x="6119813" y="4184650"/>
            <a:ext cx="215900" cy="1079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05" name="Line 87"/>
          <p:cNvSpPr>
            <a:spLocks noChangeShapeType="1"/>
          </p:cNvSpPr>
          <p:nvPr/>
        </p:nvSpPr>
        <p:spPr bwMode="auto">
          <a:xfrm flipV="1">
            <a:off x="6319838" y="2457450"/>
            <a:ext cx="231775" cy="152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06" name="Line 88"/>
          <p:cNvSpPr>
            <a:spLocks noChangeShapeType="1"/>
          </p:cNvSpPr>
          <p:nvPr/>
        </p:nvSpPr>
        <p:spPr bwMode="auto">
          <a:xfrm flipH="1">
            <a:off x="2339975" y="4584700"/>
            <a:ext cx="249238" cy="21272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07" name="Line 89"/>
          <p:cNvSpPr>
            <a:spLocks noChangeShapeType="1"/>
          </p:cNvSpPr>
          <p:nvPr/>
        </p:nvSpPr>
        <p:spPr bwMode="auto">
          <a:xfrm>
            <a:off x="1547813" y="3249613"/>
            <a:ext cx="2159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08" name="Line 90"/>
          <p:cNvSpPr>
            <a:spLocks noChangeShapeType="1"/>
          </p:cNvSpPr>
          <p:nvPr/>
        </p:nvSpPr>
        <p:spPr bwMode="auto">
          <a:xfrm>
            <a:off x="2303463" y="1592263"/>
            <a:ext cx="252412" cy="3238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09" name="Line 91"/>
          <p:cNvSpPr>
            <a:spLocks noChangeShapeType="1"/>
          </p:cNvSpPr>
          <p:nvPr/>
        </p:nvSpPr>
        <p:spPr bwMode="auto">
          <a:xfrm flipH="1">
            <a:off x="5521325" y="1628775"/>
            <a:ext cx="238125" cy="2381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10" name="Line 92"/>
          <p:cNvSpPr>
            <a:spLocks noChangeShapeType="1"/>
          </p:cNvSpPr>
          <p:nvPr/>
        </p:nvSpPr>
        <p:spPr bwMode="auto">
          <a:xfrm flipH="1">
            <a:off x="2339975" y="4545013"/>
            <a:ext cx="252413" cy="21590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11" name="Line 93"/>
          <p:cNvSpPr>
            <a:spLocks noChangeShapeType="1"/>
          </p:cNvSpPr>
          <p:nvPr/>
        </p:nvSpPr>
        <p:spPr bwMode="auto">
          <a:xfrm>
            <a:off x="2303463" y="1665288"/>
            <a:ext cx="249237" cy="3143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12" name="Line 94"/>
          <p:cNvSpPr>
            <a:spLocks noChangeShapeType="1"/>
          </p:cNvSpPr>
          <p:nvPr/>
        </p:nvSpPr>
        <p:spPr bwMode="auto">
          <a:xfrm>
            <a:off x="1547813" y="3213100"/>
            <a:ext cx="252412" cy="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13" name="Line 95"/>
          <p:cNvSpPr>
            <a:spLocks noChangeShapeType="1"/>
          </p:cNvSpPr>
          <p:nvPr/>
        </p:nvSpPr>
        <p:spPr bwMode="auto">
          <a:xfrm flipH="1">
            <a:off x="5580063" y="1628775"/>
            <a:ext cx="215900" cy="2159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14" name="Line 96"/>
          <p:cNvSpPr>
            <a:spLocks noChangeShapeType="1"/>
          </p:cNvSpPr>
          <p:nvPr/>
        </p:nvSpPr>
        <p:spPr bwMode="auto">
          <a:xfrm flipH="1">
            <a:off x="6300788" y="2492375"/>
            <a:ext cx="250825" cy="16033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15" name="Line 97"/>
          <p:cNvSpPr>
            <a:spLocks noChangeShapeType="1"/>
          </p:cNvSpPr>
          <p:nvPr/>
        </p:nvSpPr>
        <p:spPr bwMode="auto">
          <a:xfrm flipH="1" flipV="1">
            <a:off x="6064250" y="4197350"/>
            <a:ext cx="271463" cy="13176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16" name="Line 98"/>
          <p:cNvSpPr>
            <a:spLocks noChangeShapeType="1"/>
          </p:cNvSpPr>
          <p:nvPr/>
        </p:nvSpPr>
        <p:spPr bwMode="auto">
          <a:xfrm flipV="1">
            <a:off x="6045200" y="1081088"/>
            <a:ext cx="355600" cy="18891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17" name="Line 99"/>
          <p:cNvSpPr>
            <a:spLocks noChangeShapeType="1"/>
          </p:cNvSpPr>
          <p:nvPr/>
        </p:nvSpPr>
        <p:spPr bwMode="auto">
          <a:xfrm flipV="1">
            <a:off x="6054725" y="1062038"/>
            <a:ext cx="309563" cy="1619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18" name="Text Box 100"/>
          <p:cNvSpPr txBox="1">
            <a:spLocks noChangeArrowheads="1"/>
          </p:cNvSpPr>
          <p:nvPr/>
        </p:nvSpPr>
        <p:spPr bwMode="auto">
          <a:xfrm>
            <a:off x="2403475" y="2587625"/>
            <a:ext cx="34813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US" sz="1600" u="sng" dirty="0">
                <a:solidFill>
                  <a:schemeClr val="bg1"/>
                </a:solidFill>
                <a:latin typeface="Century Schoolbook" panose="02040604050505020304" pitchFamily="18" charset="0"/>
              </a:rPr>
              <a:t>The Loop can be opened or shorted without loss of any control or device.</a:t>
            </a:r>
          </a:p>
          <a:p>
            <a:pPr algn="ctr" eaLnBrk="1" hangingPunct="1">
              <a:spcBef>
                <a:spcPct val="50000"/>
              </a:spcBef>
            </a:pPr>
            <a:r>
              <a:rPr lang="en-US" sz="1600" u="sng" dirty="0">
                <a:solidFill>
                  <a:schemeClr val="bg1"/>
                </a:solidFill>
                <a:latin typeface="Century Schoolbook" panose="02040604050505020304" pitchFamily="18" charset="0"/>
              </a:rPr>
              <a:t>System can self-detect high resistance, shorts, or failures.</a:t>
            </a:r>
          </a:p>
        </p:txBody>
      </p:sp>
      <p:sp>
        <p:nvSpPr>
          <p:cNvPr id="15419" name="Rectangle 101"/>
          <p:cNvSpPr>
            <a:spLocks noChangeArrowheads="1"/>
          </p:cNvSpPr>
          <p:nvPr/>
        </p:nvSpPr>
        <p:spPr bwMode="auto">
          <a:xfrm>
            <a:off x="1819275" y="2225675"/>
            <a:ext cx="544513"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nvGrpSpPr>
          <p:cNvPr id="15420" name="Group 102"/>
          <p:cNvGrpSpPr>
            <a:grpSpLocks/>
          </p:cNvGrpSpPr>
          <p:nvPr/>
        </p:nvGrpSpPr>
        <p:grpSpPr bwMode="auto">
          <a:xfrm>
            <a:off x="1528763" y="925513"/>
            <a:ext cx="266700" cy="1030287"/>
            <a:chOff x="864" y="589"/>
            <a:chExt cx="168" cy="649"/>
          </a:xfrm>
        </p:grpSpPr>
        <p:grpSp>
          <p:nvGrpSpPr>
            <p:cNvPr id="15429" name="Group 103"/>
            <p:cNvGrpSpPr>
              <a:grpSpLocks/>
            </p:cNvGrpSpPr>
            <p:nvPr/>
          </p:nvGrpSpPr>
          <p:grpSpPr bwMode="auto">
            <a:xfrm>
              <a:off x="896" y="619"/>
              <a:ext cx="105" cy="92"/>
              <a:chOff x="453" y="300"/>
              <a:chExt cx="227" cy="204"/>
            </a:xfrm>
          </p:grpSpPr>
          <p:sp>
            <p:nvSpPr>
              <p:cNvPr id="15447" name="Oval 104"/>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48" name="Line 105"/>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5430" name="Group 106"/>
            <p:cNvGrpSpPr>
              <a:grpSpLocks/>
            </p:cNvGrpSpPr>
            <p:nvPr/>
          </p:nvGrpSpPr>
          <p:grpSpPr bwMode="auto">
            <a:xfrm>
              <a:off x="896" y="721"/>
              <a:ext cx="105" cy="91"/>
              <a:chOff x="453" y="300"/>
              <a:chExt cx="227" cy="204"/>
            </a:xfrm>
          </p:grpSpPr>
          <p:sp>
            <p:nvSpPr>
              <p:cNvPr id="15445" name="Oval 107"/>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46" name="Line 108"/>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5431" name="Group 109"/>
            <p:cNvGrpSpPr>
              <a:grpSpLocks/>
            </p:cNvGrpSpPr>
            <p:nvPr/>
          </p:nvGrpSpPr>
          <p:grpSpPr bwMode="auto">
            <a:xfrm>
              <a:off x="896" y="822"/>
              <a:ext cx="105" cy="92"/>
              <a:chOff x="453" y="300"/>
              <a:chExt cx="227" cy="204"/>
            </a:xfrm>
          </p:grpSpPr>
          <p:sp>
            <p:nvSpPr>
              <p:cNvPr id="15443" name="Oval 110"/>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44" name="Line 111"/>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5432" name="Group 112"/>
            <p:cNvGrpSpPr>
              <a:grpSpLocks/>
            </p:cNvGrpSpPr>
            <p:nvPr/>
          </p:nvGrpSpPr>
          <p:grpSpPr bwMode="auto">
            <a:xfrm>
              <a:off x="896" y="924"/>
              <a:ext cx="105" cy="91"/>
              <a:chOff x="453" y="300"/>
              <a:chExt cx="227" cy="204"/>
            </a:xfrm>
          </p:grpSpPr>
          <p:sp>
            <p:nvSpPr>
              <p:cNvPr id="15441" name="Oval 113"/>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42" name="Line 114"/>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5433" name="Group 115"/>
            <p:cNvGrpSpPr>
              <a:grpSpLocks/>
            </p:cNvGrpSpPr>
            <p:nvPr/>
          </p:nvGrpSpPr>
          <p:grpSpPr bwMode="auto">
            <a:xfrm>
              <a:off x="896" y="1025"/>
              <a:ext cx="105" cy="91"/>
              <a:chOff x="453" y="300"/>
              <a:chExt cx="227" cy="204"/>
            </a:xfrm>
          </p:grpSpPr>
          <p:sp>
            <p:nvSpPr>
              <p:cNvPr id="15439" name="Oval 116"/>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40" name="Line 117"/>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5434" name="Group 118"/>
            <p:cNvGrpSpPr>
              <a:grpSpLocks/>
            </p:cNvGrpSpPr>
            <p:nvPr/>
          </p:nvGrpSpPr>
          <p:grpSpPr bwMode="auto">
            <a:xfrm>
              <a:off x="896" y="1126"/>
              <a:ext cx="105" cy="91"/>
              <a:chOff x="453" y="300"/>
              <a:chExt cx="227" cy="204"/>
            </a:xfrm>
          </p:grpSpPr>
          <p:sp>
            <p:nvSpPr>
              <p:cNvPr id="15437" name="Oval 119"/>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38" name="Line 120"/>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5435" name="Rectangle 121"/>
            <p:cNvSpPr>
              <a:spLocks noChangeArrowheads="1"/>
            </p:cNvSpPr>
            <p:nvPr/>
          </p:nvSpPr>
          <p:spPr bwMode="auto">
            <a:xfrm>
              <a:off x="864" y="589"/>
              <a:ext cx="168" cy="649"/>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5436" name="Rectangle 122"/>
            <p:cNvSpPr>
              <a:spLocks noChangeArrowheads="1"/>
            </p:cNvSpPr>
            <p:nvPr/>
          </p:nvSpPr>
          <p:spPr bwMode="auto">
            <a:xfrm>
              <a:off x="1001" y="893"/>
              <a:ext cx="21" cy="3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sp>
        <p:nvSpPr>
          <p:cNvPr id="15421" name="Text Box 123"/>
          <p:cNvSpPr txBox="1">
            <a:spLocks noChangeArrowheads="1"/>
          </p:cNvSpPr>
          <p:nvPr/>
        </p:nvSpPr>
        <p:spPr bwMode="auto">
          <a:xfrm>
            <a:off x="3544888" y="728663"/>
            <a:ext cx="798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1000" dirty="0"/>
              <a:t>PRIMARY</a:t>
            </a:r>
          </a:p>
          <a:p>
            <a:pPr algn="ctr" eaLnBrk="1" hangingPunct="1"/>
            <a:r>
              <a:rPr lang="en-US" sz="1000" dirty="0"/>
              <a:t>TTDCS</a:t>
            </a:r>
          </a:p>
          <a:p>
            <a:pPr algn="ctr" eaLnBrk="1" hangingPunct="1"/>
            <a:r>
              <a:rPr lang="en-US" sz="1000" dirty="0"/>
              <a:t>NODE</a:t>
            </a:r>
          </a:p>
        </p:txBody>
      </p:sp>
      <p:sp>
        <p:nvSpPr>
          <p:cNvPr id="15422" name="Text Box 124"/>
          <p:cNvSpPr txBox="1">
            <a:spLocks noChangeArrowheads="1"/>
          </p:cNvSpPr>
          <p:nvPr/>
        </p:nvSpPr>
        <p:spPr bwMode="auto">
          <a:xfrm>
            <a:off x="3571875" y="5229225"/>
            <a:ext cx="800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1000" dirty="0"/>
              <a:t>PRIMARY</a:t>
            </a:r>
          </a:p>
          <a:p>
            <a:pPr algn="ctr" eaLnBrk="1" hangingPunct="1"/>
            <a:r>
              <a:rPr lang="en-US" sz="1000" dirty="0"/>
              <a:t>TTDCS</a:t>
            </a:r>
          </a:p>
          <a:p>
            <a:pPr algn="ctr" eaLnBrk="1" hangingPunct="1"/>
            <a:r>
              <a:rPr lang="en-US" sz="1000" dirty="0"/>
              <a:t>NODE</a:t>
            </a:r>
          </a:p>
        </p:txBody>
      </p:sp>
      <p:sp>
        <p:nvSpPr>
          <p:cNvPr id="138" name="Rectangle 137"/>
          <p:cNvSpPr/>
          <p:nvPr/>
        </p:nvSpPr>
        <p:spPr>
          <a:xfrm>
            <a:off x="1800225" y="2219325"/>
            <a:ext cx="571500" cy="37147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26" name="TextBox 138"/>
          <p:cNvSpPr txBox="1">
            <a:spLocks noChangeArrowheads="1"/>
          </p:cNvSpPr>
          <p:nvPr/>
        </p:nvSpPr>
        <p:spPr bwMode="auto">
          <a:xfrm>
            <a:off x="1814513" y="2262188"/>
            <a:ext cx="571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r>
              <a:rPr lang="en-US" sz="1000">
                <a:solidFill>
                  <a:schemeClr val="bg1"/>
                </a:solidFill>
              </a:rPr>
              <a:t>Break</a:t>
            </a:r>
          </a:p>
        </p:txBody>
      </p:sp>
      <p:pic>
        <p:nvPicPr>
          <p:cNvPr id="129" name="Picture 1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5" y="26986"/>
            <a:ext cx="1342540" cy="1236959"/>
          </a:xfrm>
          <a:prstGeom prst="rect">
            <a:avLst/>
          </a:prstGeom>
        </p:spPr>
      </p:pic>
      <p:sp>
        <p:nvSpPr>
          <p:cNvPr id="130" name="TextBox 129"/>
          <p:cNvSpPr txBox="1"/>
          <p:nvPr/>
        </p:nvSpPr>
        <p:spPr>
          <a:xfrm>
            <a:off x="52782" y="1206170"/>
            <a:ext cx="1342540" cy="646331"/>
          </a:xfrm>
          <a:prstGeom prst="rect">
            <a:avLst/>
          </a:prstGeom>
          <a:noFill/>
        </p:spPr>
        <p:txBody>
          <a:bodyPr wrap="square" rtlCol="0">
            <a:spAutoFit/>
          </a:bodyPr>
          <a:lstStyle/>
          <a:p>
            <a:pPr algn="ctr"/>
            <a:r>
              <a:rPr lang="en-US" sz="1800" dirty="0">
                <a:solidFill>
                  <a:srgbClr val="FFC000"/>
                </a:solidFill>
                <a:latin typeface="Century Schoolbook" panose="02040604050505020304" pitchFamily="18" charset="0"/>
              </a:rPr>
              <a:t>Design</a:t>
            </a:r>
          </a:p>
          <a:p>
            <a:pPr algn="ctr"/>
            <a:r>
              <a:rPr lang="en-US" sz="1800" dirty="0">
                <a:solidFill>
                  <a:srgbClr val="FFC000"/>
                </a:solidFill>
                <a:latin typeface="Century Schoolbook" panose="02040604050505020304" pitchFamily="18" charset="0"/>
              </a:rPr>
              <a:t>Concept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7200900" y="3213100"/>
            <a:ext cx="612775" cy="223838"/>
            <a:chOff x="3787" y="68"/>
            <a:chExt cx="386" cy="141"/>
          </a:xfrm>
        </p:grpSpPr>
        <p:sp>
          <p:nvSpPr>
            <p:cNvPr id="16510" name="Rectangle 3"/>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511" name="Rectangle 4"/>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512" name="Rectangle 5"/>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513" name="AutoShape 6"/>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6387" name="Group 7"/>
          <p:cNvGrpSpPr>
            <a:grpSpLocks/>
          </p:cNvGrpSpPr>
          <p:nvPr/>
        </p:nvGrpSpPr>
        <p:grpSpPr bwMode="auto">
          <a:xfrm>
            <a:off x="7742238" y="3536950"/>
            <a:ext cx="612775" cy="223838"/>
            <a:chOff x="3787" y="68"/>
            <a:chExt cx="386" cy="141"/>
          </a:xfrm>
        </p:grpSpPr>
        <p:sp>
          <p:nvSpPr>
            <p:cNvPr id="16506" name="Rectangle 8"/>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507" name="Rectangle 9"/>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508" name="Rectangle 10"/>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509" name="AutoShape 11"/>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6388" name="Group 12"/>
          <p:cNvGrpSpPr>
            <a:grpSpLocks/>
          </p:cNvGrpSpPr>
          <p:nvPr/>
        </p:nvGrpSpPr>
        <p:grpSpPr bwMode="auto">
          <a:xfrm>
            <a:off x="7921625" y="3932238"/>
            <a:ext cx="612775" cy="223837"/>
            <a:chOff x="3787" y="68"/>
            <a:chExt cx="386" cy="141"/>
          </a:xfrm>
        </p:grpSpPr>
        <p:sp>
          <p:nvSpPr>
            <p:cNvPr id="16502" name="Rectangle 13"/>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503" name="Rectangle 14"/>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504" name="Rectangle 15"/>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505" name="AutoShape 16"/>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6389" name="Group 17"/>
          <p:cNvGrpSpPr>
            <a:grpSpLocks/>
          </p:cNvGrpSpPr>
          <p:nvPr/>
        </p:nvGrpSpPr>
        <p:grpSpPr bwMode="auto">
          <a:xfrm>
            <a:off x="7958138" y="4329113"/>
            <a:ext cx="612775" cy="223837"/>
            <a:chOff x="3787" y="68"/>
            <a:chExt cx="386" cy="141"/>
          </a:xfrm>
        </p:grpSpPr>
        <p:sp>
          <p:nvSpPr>
            <p:cNvPr id="16498" name="Rectangle 18"/>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99" name="Rectangle 19"/>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500" name="Rectangle 20"/>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501" name="AutoShape 21"/>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6390" name="Group 22"/>
          <p:cNvGrpSpPr>
            <a:grpSpLocks/>
          </p:cNvGrpSpPr>
          <p:nvPr/>
        </p:nvGrpSpPr>
        <p:grpSpPr bwMode="auto">
          <a:xfrm>
            <a:off x="7813675" y="4795838"/>
            <a:ext cx="612775" cy="223837"/>
            <a:chOff x="3787" y="68"/>
            <a:chExt cx="386" cy="141"/>
          </a:xfrm>
        </p:grpSpPr>
        <p:sp>
          <p:nvSpPr>
            <p:cNvPr id="16494" name="Rectangle 23"/>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95" name="Rectangle 24"/>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96" name="Rectangle 25"/>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97" name="AutoShape 26"/>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6391" name="Group 27"/>
          <p:cNvGrpSpPr>
            <a:grpSpLocks/>
          </p:cNvGrpSpPr>
          <p:nvPr/>
        </p:nvGrpSpPr>
        <p:grpSpPr bwMode="auto">
          <a:xfrm>
            <a:off x="7273925" y="5121275"/>
            <a:ext cx="612775" cy="223838"/>
            <a:chOff x="3787" y="68"/>
            <a:chExt cx="386" cy="141"/>
          </a:xfrm>
        </p:grpSpPr>
        <p:sp>
          <p:nvSpPr>
            <p:cNvPr id="16490" name="Rectangle 28"/>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91" name="Rectangle 29"/>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92" name="Rectangle 30"/>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93" name="AutoShape 31"/>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sp>
        <p:nvSpPr>
          <p:cNvPr id="16392" name="Line 32"/>
          <p:cNvSpPr>
            <a:spLocks noChangeShapeType="1"/>
          </p:cNvSpPr>
          <p:nvPr/>
        </p:nvSpPr>
        <p:spPr bwMode="auto">
          <a:xfrm flipV="1">
            <a:off x="6842125" y="3392488"/>
            <a:ext cx="360363" cy="7556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393" name="Line 33"/>
          <p:cNvSpPr>
            <a:spLocks noChangeShapeType="1"/>
          </p:cNvSpPr>
          <p:nvPr/>
        </p:nvSpPr>
        <p:spPr bwMode="auto">
          <a:xfrm flipV="1">
            <a:off x="6842125" y="3716338"/>
            <a:ext cx="900113" cy="50482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394" name="Line 34"/>
          <p:cNvSpPr>
            <a:spLocks noChangeShapeType="1"/>
          </p:cNvSpPr>
          <p:nvPr/>
        </p:nvSpPr>
        <p:spPr bwMode="auto">
          <a:xfrm flipV="1">
            <a:off x="6842125" y="4113213"/>
            <a:ext cx="1079500" cy="17938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395" name="Line 35"/>
          <p:cNvSpPr>
            <a:spLocks noChangeShapeType="1"/>
          </p:cNvSpPr>
          <p:nvPr/>
        </p:nvSpPr>
        <p:spPr bwMode="auto">
          <a:xfrm>
            <a:off x="6842125" y="4364038"/>
            <a:ext cx="1116013" cy="14446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396" name="Line 36"/>
          <p:cNvSpPr>
            <a:spLocks noChangeShapeType="1"/>
          </p:cNvSpPr>
          <p:nvPr/>
        </p:nvSpPr>
        <p:spPr bwMode="auto">
          <a:xfrm>
            <a:off x="6842125" y="4437063"/>
            <a:ext cx="971550" cy="5397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397" name="Line 37"/>
          <p:cNvSpPr>
            <a:spLocks noChangeShapeType="1"/>
          </p:cNvSpPr>
          <p:nvPr/>
        </p:nvSpPr>
        <p:spPr bwMode="auto">
          <a:xfrm>
            <a:off x="6842125" y="4508500"/>
            <a:ext cx="431800" cy="79216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398" name="Line 38"/>
          <p:cNvSpPr>
            <a:spLocks noChangeShapeType="1"/>
          </p:cNvSpPr>
          <p:nvPr/>
        </p:nvSpPr>
        <p:spPr bwMode="auto">
          <a:xfrm flipV="1">
            <a:off x="6842125" y="3429000"/>
            <a:ext cx="360363" cy="75565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399" name="Line 39"/>
          <p:cNvSpPr>
            <a:spLocks noChangeShapeType="1"/>
          </p:cNvSpPr>
          <p:nvPr/>
        </p:nvSpPr>
        <p:spPr bwMode="auto">
          <a:xfrm flipV="1">
            <a:off x="6842125" y="3752850"/>
            <a:ext cx="900113" cy="5048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00" name="Line 40"/>
          <p:cNvSpPr>
            <a:spLocks noChangeShapeType="1"/>
          </p:cNvSpPr>
          <p:nvPr/>
        </p:nvSpPr>
        <p:spPr bwMode="auto">
          <a:xfrm flipV="1">
            <a:off x="6842125" y="4149725"/>
            <a:ext cx="1079500" cy="17938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01" name="Line 41"/>
          <p:cNvSpPr>
            <a:spLocks noChangeShapeType="1"/>
          </p:cNvSpPr>
          <p:nvPr/>
        </p:nvSpPr>
        <p:spPr bwMode="auto">
          <a:xfrm>
            <a:off x="6842125" y="4400550"/>
            <a:ext cx="1116013" cy="14446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02" name="Line 42"/>
          <p:cNvSpPr>
            <a:spLocks noChangeShapeType="1"/>
          </p:cNvSpPr>
          <p:nvPr/>
        </p:nvSpPr>
        <p:spPr bwMode="auto">
          <a:xfrm>
            <a:off x="6842125" y="4473575"/>
            <a:ext cx="971550" cy="53975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03" name="Line 43"/>
          <p:cNvSpPr>
            <a:spLocks noChangeShapeType="1"/>
          </p:cNvSpPr>
          <p:nvPr/>
        </p:nvSpPr>
        <p:spPr bwMode="auto">
          <a:xfrm>
            <a:off x="6842125" y="4545013"/>
            <a:ext cx="431800" cy="792162"/>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16404" name="Group 44"/>
          <p:cNvGrpSpPr>
            <a:grpSpLocks/>
          </p:cNvGrpSpPr>
          <p:nvPr/>
        </p:nvGrpSpPr>
        <p:grpSpPr bwMode="auto">
          <a:xfrm>
            <a:off x="6300788" y="4076701"/>
            <a:ext cx="682625" cy="512763"/>
            <a:chOff x="1475" y="2682"/>
            <a:chExt cx="430" cy="323"/>
          </a:xfrm>
        </p:grpSpPr>
        <p:sp>
          <p:nvSpPr>
            <p:cNvPr id="16488" name="Rectangle 45"/>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89" name="Text Box 46"/>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6405" name="Group 47"/>
          <p:cNvGrpSpPr>
            <a:grpSpLocks/>
          </p:cNvGrpSpPr>
          <p:nvPr/>
        </p:nvGrpSpPr>
        <p:grpSpPr bwMode="auto">
          <a:xfrm>
            <a:off x="5364163" y="4868862"/>
            <a:ext cx="682625" cy="512762"/>
            <a:chOff x="1475" y="2682"/>
            <a:chExt cx="430" cy="323"/>
          </a:xfrm>
        </p:grpSpPr>
        <p:sp>
          <p:nvSpPr>
            <p:cNvPr id="16486" name="Rectangle 48"/>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87" name="Text Box 49"/>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6406" name="Group 50"/>
          <p:cNvGrpSpPr>
            <a:grpSpLocks/>
          </p:cNvGrpSpPr>
          <p:nvPr/>
        </p:nvGrpSpPr>
        <p:grpSpPr bwMode="auto">
          <a:xfrm>
            <a:off x="1800225" y="4581526"/>
            <a:ext cx="682625" cy="512763"/>
            <a:chOff x="1475" y="2682"/>
            <a:chExt cx="430" cy="323"/>
          </a:xfrm>
        </p:grpSpPr>
        <p:sp>
          <p:nvSpPr>
            <p:cNvPr id="16484" name="Rectangle 51"/>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85" name="Text Box 52"/>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6407" name="Group 53"/>
          <p:cNvGrpSpPr>
            <a:grpSpLocks/>
          </p:cNvGrpSpPr>
          <p:nvPr/>
        </p:nvGrpSpPr>
        <p:grpSpPr bwMode="auto">
          <a:xfrm>
            <a:off x="1008063" y="2924176"/>
            <a:ext cx="682625" cy="512763"/>
            <a:chOff x="1475" y="2682"/>
            <a:chExt cx="430" cy="323"/>
          </a:xfrm>
        </p:grpSpPr>
        <p:sp>
          <p:nvSpPr>
            <p:cNvPr id="16482" name="Rectangle 54"/>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83" name="Text Box 55"/>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6408" name="Group 56"/>
          <p:cNvGrpSpPr>
            <a:grpSpLocks/>
          </p:cNvGrpSpPr>
          <p:nvPr/>
        </p:nvGrpSpPr>
        <p:grpSpPr bwMode="auto">
          <a:xfrm>
            <a:off x="1763713" y="1341437"/>
            <a:ext cx="682625" cy="512762"/>
            <a:chOff x="1475" y="2682"/>
            <a:chExt cx="430" cy="323"/>
          </a:xfrm>
        </p:grpSpPr>
        <p:sp>
          <p:nvSpPr>
            <p:cNvPr id="16480" name="Rectangle 57"/>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81" name="Text Box 58"/>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6409" name="Group 59"/>
          <p:cNvGrpSpPr>
            <a:grpSpLocks/>
          </p:cNvGrpSpPr>
          <p:nvPr/>
        </p:nvGrpSpPr>
        <p:grpSpPr bwMode="auto">
          <a:xfrm>
            <a:off x="5508625" y="1125537"/>
            <a:ext cx="682625" cy="512762"/>
            <a:chOff x="1475" y="2682"/>
            <a:chExt cx="430" cy="323"/>
          </a:xfrm>
        </p:grpSpPr>
        <p:sp>
          <p:nvSpPr>
            <p:cNvPr id="16478" name="Rectangle 60"/>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79" name="Text Box 61"/>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6410" name="Group 62"/>
          <p:cNvGrpSpPr>
            <a:grpSpLocks/>
          </p:cNvGrpSpPr>
          <p:nvPr/>
        </p:nvGrpSpPr>
        <p:grpSpPr bwMode="auto">
          <a:xfrm>
            <a:off x="6516688" y="2241551"/>
            <a:ext cx="682625" cy="512763"/>
            <a:chOff x="1475" y="2682"/>
            <a:chExt cx="430" cy="323"/>
          </a:xfrm>
        </p:grpSpPr>
        <p:sp>
          <p:nvSpPr>
            <p:cNvPr id="16476" name="Rectangle 63"/>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77" name="Text Box 64"/>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sp>
        <p:nvSpPr>
          <p:cNvPr id="16411" name="Rectangle 65"/>
          <p:cNvSpPr>
            <a:spLocks noChangeArrowheads="1"/>
          </p:cNvSpPr>
          <p:nvPr/>
        </p:nvSpPr>
        <p:spPr bwMode="auto">
          <a:xfrm>
            <a:off x="3563938" y="692150"/>
            <a:ext cx="754062" cy="64928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12" name="Rectangle 67"/>
          <p:cNvSpPr>
            <a:spLocks noChangeArrowheads="1"/>
          </p:cNvSpPr>
          <p:nvPr/>
        </p:nvSpPr>
        <p:spPr bwMode="auto">
          <a:xfrm>
            <a:off x="3600450" y="5192713"/>
            <a:ext cx="754063" cy="6492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13" name="Oval 69"/>
          <p:cNvSpPr>
            <a:spLocks noChangeArrowheads="1"/>
          </p:cNvSpPr>
          <p:nvPr/>
        </p:nvSpPr>
        <p:spPr bwMode="auto">
          <a:xfrm>
            <a:off x="1763713" y="1484313"/>
            <a:ext cx="4716462" cy="3529012"/>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14" name="Oval 70"/>
          <p:cNvSpPr>
            <a:spLocks noChangeArrowheads="1"/>
          </p:cNvSpPr>
          <p:nvPr/>
        </p:nvSpPr>
        <p:spPr bwMode="auto">
          <a:xfrm>
            <a:off x="1800225" y="1520825"/>
            <a:ext cx="4643438" cy="3455988"/>
          </a:xfrm>
          <a:prstGeom prst="ellipse">
            <a:avLst/>
          </a:prstGeom>
          <a:noFill/>
          <a:ln w="1270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15" name="Oval 71"/>
          <p:cNvSpPr>
            <a:spLocks noChangeArrowheads="1"/>
          </p:cNvSpPr>
          <p:nvPr/>
        </p:nvSpPr>
        <p:spPr bwMode="auto">
          <a:xfrm>
            <a:off x="6156325" y="476250"/>
            <a:ext cx="1836738" cy="720725"/>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16" name="Text Box 72"/>
          <p:cNvSpPr txBox="1">
            <a:spLocks noChangeArrowheads="1"/>
          </p:cNvSpPr>
          <p:nvPr/>
        </p:nvSpPr>
        <p:spPr bwMode="auto">
          <a:xfrm>
            <a:off x="6588125" y="620713"/>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200" b="1"/>
              <a:t>Local loads and/or controls</a:t>
            </a:r>
          </a:p>
        </p:txBody>
      </p:sp>
      <p:grpSp>
        <p:nvGrpSpPr>
          <p:cNvPr id="16417" name="Group 73"/>
          <p:cNvGrpSpPr>
            <a:grpSpLocks/>
          </p:cNvGrpSpPr>
          <p:nvPr/>
        </p:nvGrpSpPr>
        <p:grpSpPr bwMode="auto">
          <a:xfrm>
            <a:off x="3959225" y="5013325"/>
            <a:ext cx="36513" cy="179388"/>
            <a:chOff x="2494" y="3158"/>
            <a:chExt cx="23" cy="113"/>
          </a:xfrm>
        </p:grpSpPr>
        <p:sp>
          <p:nvSpPr>
            <p:cNvPr id="16474" name="Line 74"/>
            <p:cNvSpPr>
              <a:spLocks noChangeShapeType="1"/>
            </p:cNvSpPr>
            <p:nvPr/>
          </p:nvSpPr>
          <p:spPr bwMode="auto">
            <a:xfrm>
              <a:off x="2494" y="3158"/>
              <a:ext cx="0" cy="1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75" name="Line 75"/>
            <p:cNvSpPr>
              <a:spLocks noChangeShapeType="1"/>
            </p:cNvSpPr>
            <p:nvPr/>
          </p:nvSpPr>
          <p:spPr bwMode="auto">
            <a:xfrm>
              <a:off x="2517" y="3158"/>
              <a:ext cx="0" cy="11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6418" name="Line 76"/>
          <p:cNvSpPr>
            <a:spLocks noChangeShapeType="1"/>
          </p:cNvSpPr>
          <p:nvPr/>
        </p:nvSpPr>
        <p:spPr bwMode="auto">
          <a:xfrm>
            <a:off x="5562600" y="4651375"/>
            <a:ext cx="88900" cy="21748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19" name="Line 77"/>
          <p:cNvSpPr>
            <a:spLocks noChangeShapeType="1"/>
          </p:cNvSpPr>
          <p:nvPr/>
        </p:nvSpPr>
        <p:spPr bwMode="auto">
          <a:xfrm>
            <a:off x="5586413" y="4591050"/>
            <a:ext cx="101600" cy="27781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20" name="Line 78"/>
          <p:cNvSpPr>
            <a:spLocks noChangeShapeType="1"/>
          </p:cNvSpPr>
          <p:nvPr/>
        </p:nvSpPr>
        <p:spPr bwMode="auto">
          <a:xfrm>
            <a:off x="3924300" y="5842000"/>
            <a:ext cx="0" cy="50323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21" name="Line 79"/>
          <p:cNvSpPr>
            <a:spLocks noChangeShapeType="1"/>
          </p:cNvSpPr>
          <p:nvPr/>
        </p:nvSpPr>
        <p:spPr bwMode="auto">
          <a:xfrm>
            <a:off x="3995738" y="5842000"/>
            <a:ext cx="0" cy="50323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22" name="Text Box 80"/>
          <p:cNvSpPr txBox="1">
            <a:spLocks noChangeArrowheads="1"/>
          </p:cNvSpPr>
          <p:nvPr/>
        </p:nvSpPr>
        <p:spPr bwMode="auto">
          <a:xfrm>
            <a:off x="3455988" y="6345238"/>
            <a:ext cx="1368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200"/>
              <a:t>Alt Power source</a:t>
            </a:r>
          </a:p>
        </p:txBody>
      </p:sp>
      <p:sp>
        <p:nvSpPr>
          <p:cNvPr id="16423" name="Line 81"/>
          <p:cNvSpPr>
            <a:spLocks noChangeShapeType="1"/>
          </p:cNvSpPr>
          <p:nvPr/>
        </p:nvSpPr>
        <p:spPr bwMode="auto">
          <a:xfrm>
            <a:off x="3887788" y="333375"/>
            <a:ext cx="0" cy="35877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24" name="Line 82"/>
          <p:cNvSpPr>
            <a:spLocks noChangeShapeType="1"/>
          </p:cNvSpPr>
          <p:nvPr/>
        </p:nvSpPr>
        <p:spPr bwMode="auto">
          <a:xfrm>
            <a:off x="3959225" y="333375"/>
            <a:ext cx="0" cy="35877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25" name="Text Box 83"/>
          <p:cNvSpPr txBox="1">
            <a:spLocks noChangeArrowheads="1"/>
          </p:cNvSpPr>
          <p:nvPr/>
        </p:nvSpPr>
        <p:spPr bwMode="auto">
          <a:xfrm>
            <a:off x="3384550" y="115888"/>
            <a:ext cx="1116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200"/>
              <a:t>Power source</a:t>
            </a:r>
          </a:p>
        </p:txBody>
      </p:sp>
      <p:sp>
        <p:nvSpPr>
          <p:cNvPr id="16426" name="Line 84"/>
          <p:cNvSpPr>
            <a:spLocks noChangeShapeType="1"/>
          </p:cNvSpPr>
          <p:nvPr/>
        </p:nvSpPr>
        <p:spPr bwMode="auto">
          <a:xfrm>
            <a:off x="3887788" y="1341438"/>
            <a:ext cx="0" cy="15398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27" name="Line 85"/>
          <p:cNvSpPr>
            <a:spLocks noChangeShapeType="1"/>
          </p:cNvSpPr>
          <p:nvPr/>
        </p:nvSpPr>
        <p:spPr bwMode="auto">
          <a:xfrm>
            <a:off x="3924300" y="1341438"/>
            <a:ext cx="0" cy="179387"/>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28" name="Line 86"/>
          <p:cNvSpPr>
            <a:spLocks noChangeShapeType="1"/>
          </p:cNvSpPr>
          <p:nvPr/>
        </p:nvSpPr>
        <p:spPr bwMode="auto">
          <a:xfrm>
            <a:off x="6119813" y="4184650"/>
            <a:ext cx="215900" cy="1079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29" name="Line 87"/>
          <p:cNvSpPr>
            <a:spLocks noChangeShapeType="1"/>
          </p:cNvSpPr>
          <p:nvPr/>
        </p:nvSpPr>
        <p:spPr bwMode="auto">
          <a:xfrm flipV="1">
            <a:off x="6319838" y="2457450"/>
            <a:ext cx="231775" cy="152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30" name="Line 88"/>
          <p:cNvSpPr>
            <a:spLocks noChangeShapeType="1"/>
          </p:cNvSpPr>
          <p:nvPr/>
        </p:nvSpPr>
        <p:spPr bwMode="auto">
          <a:xfrm flipH="1">
            <a:off x="2339975" y="4584700"/>
            <a:ext cx="249238" cy="21272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31" name="Line 89"/>
          <p:cNvSpPr>
            <a:spLocks noChangeShapeType="1"/>
          </p:cNvSpPr>
          <p:nvPr/>
        </p:nvSpPr>
        <p:spPr bwMode="auto">
          <a:xfrm>
            <a:off x="1547813" y="3249613"/>
            <a:ext cx="2159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32" name="Line 90"/>
          <p:cNvSpPr>
            <a:spLocks noChangeShapeType="1"/>
          </p:cNvSpPr>
          <p:nvPr/>
        </p:nvSpPr>
        <p:spPr bwMode="auto">
          <a:xfrm>
            <a:off x="2303463" y="1592263"/>
            <a:ext cx="252412" cy="3238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33" name="Line 91"/>
          <p:cNvSpPr>
            <a:spLocks noChangeShapeType="1"/>
          </p:cNvSpPr>
          <p:nvPr/>
        </p:nvSpPr>
        <p:spPr bwMode="auto">
          <a:xfrm flipH="1">
            <a:off x="5521325" y="1628775"/>
            <a:ext cx="238125" cy="2381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34" name="Line 92"/>
          <p:cNvSpPr>
            <a:spLocks noChangeShapeType="1"/>
          </p:cNvSpPr>
          <p:nvPr/>
        </p:nvSpPr>
        <p:spPr bwMode="auto">
          <a:xfrm flipH="1">
            <a:off x="2339975" y="4545013"/>
            <a:ext cx="252413" cy="21590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35" name="Line 93"/>
          <p:cNvSpPr>
            <a:spLocks noChangeShapeType="1"/>
          </p:cNvSpPr>
          <p:nvPr/>
        </p:nvSpPr>
        <p:spPr bwMode="auto">
          <a:xfrm>
            <a:off x="2303463" y="1665288"/>
            <a:ext cx="249237" cy="3143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36" name="Line 94"/>
          <p:cNvSpPr>
            <a:spLocks noChangeShapeType="1"/>
          </p:cNvSpPr>
          <p:nvPr/>
        </p:nvSpPr>
        <p:spPr bwMode="auto">
          <a:xfrm>
            <a:off x="1547813" y="3213100"/>
            <a:ext cx="252412" cy="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37" name="Line 95"/>
          <p:cNvSpPr>
            <a:spLocks noChangeShapeType="1"/>
          </p:cNvSpPr>
          <p:nvPr/>
        </p:nvSpPr>
        <p:spPr bwMode="auto">
          <a:xfrm flipH="1">
            <a:off x="5580063" y="1628775"/>
            <a:ext cx="215900" cy="2159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38" name="Line 96"/>
          <p:cNvSpPr>
            <a:spLocks noChangeShapeType="1"/>
          </p:cNvSpPr>
          <p:nvPr/>
        </p:nvSpPr>
        <p:spPr bwMode="auto">
          <a:xfrm flipH="1">
            <a:off x="6300788" y="2492375"/>
            <a:ext cx="250825" cy="16033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39" name="Line 97"/>
          <p:cNvSpPr>
            <a:spLocks noChangeShapeType="1"/>
          </p:cNvSpPr>
          <p:nvPr/>
        </p:nvSpPr>
        <p:spPr bwMode="auto">
          <a:xfrm flipH="1" flipV="1">
            <a:off x="6064250" y="4197350"/>
            <a:ext cx="271463" cy="13176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40" name="Line 98"/>
          <p:cNvSpPr>
            <a:spLocks noChangeShapeType="1"/>
          </p:cNvSpPr>
          <p:nvPr/>
        </p:nvSpPr>
        <p:spPr bwMode="auto">
          <a:xfrm flipV="1">
            <a:off x="6045200" y="1081088"/>
            <a:ext cx="355600" cy="18891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41" name="Line 99"/>
          <p:cNvSpPr>
            <a:spLocks noChangeShapeType="1"/>
          </p:cNvSpPr>
          <p:nvPr/>
        </p:nvSpPr>
        <p:spPr bwMode="auto">
          <a:xfrm flipV="1">
            <a:off x="6054725" y="1062038"/>
            <a:ext cx="309563" cy="1619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42" name="Text Box 100"/>
          <p:cNvSpPr txBox="1">
            <a:spLocks noChangeArrowheads="1"/>
          </p:cNvSpPr>
          <p:nvPr/>
        </p:nvSpPr>
        <p:spPr bwMode="auto">
          <a:xfrm>
            <a:off x="2403475" y="2587625"/>
            <a:ext cx="34813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US" sz="1800" u="sng" dirty="0">
                <a:solidFill>
                  <a:schemeClr val="bg1"/>
                </a:solidFill>
                <a:latin typeface="Century Schoolbook" panose="02040604050505020304" pitchFamily="18" charset="0"/>
              </a:rPr>
              <a:t>Any node, or local area can be destroyed or isolated with no loss of power, feedback or control anywhere else.</a:t>
            </a:r>
          </a:p>
        </p:txBody>
      </p:sp>
      <p:sp>
        <p:nvSpPr>
          <p:cNvPr id="16443" name="Rectangle 101"/>
          <p:cNvSpPr>
            <a:spLocks noChangeArrowheads="1"/>
          </p:cNvSpPr>
          <p:nvPr/>
        </p:nvSpPr>
        <p:spPr bwMode="auto">
          <a:xfrm>
            <a:off x="1662113" y="3011488"/>
            <a:ext cx="544512" cy="369887"/>
          </a:xfrm>
          <a:prstGeom prst="rect">
            <a:avLst/>
          </a:prstGeom>
          <a:solidFill>
            <a:schemeClr val="tx1"/>
          </a:solidFill>
          <a:ln w="9525">
            <a:solidFill>
              <a:schemeClr val="bg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44" name="Line 102"/>
          <p:cNvSpPr>
            <a:spLocks noChangeShapeType="1"/>
          </p:cNvSpPr>
          <p:nvPr/>
        </p:nvSpPr>
        <p:spPr bwMode="auto">
          <a:xfrm>
            <a:off x="858838" y="2724150"/>
            <a:ext cx="831850" cy="841375"/>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445" name="Line 103"/>
          <p:cNvSpPr>
            <a:spLocks noChangeShapeType="1"/>
          </p:cNvSpPr>
          <p:nvPr/>
        </p:nvSpPr>
        <p:spPr bwMode="auto">
          <a:xfrm flipH="1">
            <a:off x="950913" y="2660650"/>
            <a:ext cx="711200" cy="969963"/>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16446" name="Group 105"/>
          <p:cNvGrpSpPr>
            <a:grpSpLocks/>
          </p:cNvGrpSpPr>
          <p:nvPr/>
        </p:nvGrpSpPr>
        <p:grpSpPr bwMode="auto">
          <a:xfrm>
            <a:off x="1528763" y="925513"/>
            <a:ext cx="266700" cy="1030287"/>
            <a:chOff x="864" y="589"/>
            <a:chExt cx="168" cy="649"/>
          </a:xfrm>
        </p:grpSpPr>
        <p:grpSp>
          <p:nvGrpSpPr>
            <p:cNvPr id="16454" name="Group 106"/>
            <p:cNvGrpSpPr>
              <a:grpSpLocks/>
            </p:cNvGrpSpPr>
            <p:nvPr/>
          </p:nvGrpSpPr>
          <p:grpSpPr bwMode="auto">
            <a:xfrm>
              <a:off x="896" y="619"/>
              <a:ext cx="105" cy="92"/>
              <a:chOff x="453" y="300"/>
              <a:chExt cx="227" cy="204"/>
            </a:xfrm>
          </p:grpSpPr>
          <p:sp>
            <p:nvSpPr>
              <p:cNvPr id="16472" name="Oval 107"/>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73" name="Line 108"/>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6455" name="Group 109"/>
            <p:cNvGrpSpPr>
              <a:grpSpLocks/>
            </p:cNvGrpSpPr>
            <p:nvPr/>
          </p:nvGrpSpPr>
          <p:grpSpPr bwMode="auto">
            <a:xfrm>
              <a:off x="896" y="721"/>
              <a:ext cx="105" cy="91"/>
              <a:chOff x="453" y="300"/>
              <a:chExt cx="227" cy="204"/>
            </a:xfrm>
          </p:grpSpPr>
          <p:sp>
            <p:nvSpPr>
              <p:cNvPr id="16470" name="Oval 110"/>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71" name="Line 111"/>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6456" name="Group 112"/>
            <p:cNvGrpSpPr>
              <a:grpSpLocks/>
            </p:cNvGrpSpPr>
            <p:nvPr/>
          </p:nvGrpSpPr>
          <p:grpSpPr bwMode="auto">
            <a:xfrm>
              <a:off x="896" y="822"/>
              <a:ext cx="105" cy="92"/>
              <a:chOff x="453" y="300"/>
              <a:chExt cx="227" cy="204"/>
            </a:xfrm>
          </p:grpSpPr>
          <p:sp>
            <p:nvSpPr>
              <p:cNvPr id="16468" name="Oval 113"/>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69" name="Line 114"/>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6457" name="Group 115"/>
            <p:cNvGrpSpPr>
              <a:grpSpLocks/>
            </p:cNvGrpSpPr>
            <p:nvPr/>
          </p:nvGrpSpPr>
          <p:grpSpPr bwMode="auto">
            <a:xfrm>
              <a:off x="896" y="924"/>
              <a:ext cx="105" cy="91"/>
              <a:chOff x="453" y="300"/>
              <a:chExt cx="227" cy="204"/>
            </a:xfrm>
          </p:grpSpPr>
          <p:sp>
            <p:nvSpPr>
              <p:cNvPr id="16466" name="Oval 116"/>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67" name="Line 117"/>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6458" name="Group 118"/>
            <p:cNvGrpSpPr>
              <a:grpSpLocks/>
            </p:cNvGrpSpPr>
            <p:nvPr/>
          </p:nvGrpSpPr>
          <p:grpSpPr bwMode="auto">
            <a:xfrm>
              <a:off x="896" y="1025"/>
              <a:ext cx="105" cy="91"/>
              <a:chOff x="453" y="300"/>
              <a:chExt cx="227" cy="204"/>
            </a:xfrm>
          </p:grpSpPr>
          <p:sp>
            <p:nvSpPr>
              <p:cNvPr id="16464" name="Oval 119"/>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65" name="Line 120"/>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6459" name="Group 121"/>
            <p:cNvGrpSpPr>
              <a:grpSpLocks/>
            </p:cNvGrpSpPr>
            <p:nvPr/>
          </p:nvGrpSpPr>
          <p:grpSpPr bwMode="auto">
            <a:xfrm>
              <a:off x="896" y="1126"/>
              <a:ext cx="105" cy="91"/>
              <a:chOff x="453" y="300"/>
              <a:chExt cx="227" cy="204"/>
            </a:xfrm>
          </p:grpSpPr>
          <p:sp>
            <p:nvSpPr>
              <p:cNvPr id="16462" name="Oval 122"/>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63" name="Line 123"/>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6460" name="Rectangle 124"/>
            <p:cNvSpPr>
              <a:spLocks noChangeArrowheads="1"/>
            </p:cNvSpPr>
            <p:nvPr/>
          </p:nvSpPr>
          <p:spPr bwMode="auto">
            <a:xfrm>
              <a:off x="864" y="589"/>
              <a:ext cx="168" cy="649"/>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6461" name="Rectangle 125"/>
            <p:cNvSpPr>
              <a:spLocks noChangeArrowheads="1"/>
            </p:cNvSpPr>
            <p:nvPr/>
          </p:nvSpPr>
          <p:spPr bwMode="auto">
            <a:xfrm>
              <a:off x="1001" y="893"/>
              <a:ext cx="21" cy="3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sp>
        <p:nvSpPr>
          <p:cNvPr id="16447" name="Text Box 126"/>
          <p:cNvSpPr txBox="1">
            <a:spLocks noChangeArrowheads="1"/>
          </p:cNvSpPr>
          <p:nvPr/>
        </p:nvSpPr>
        <p:spPr bwMode="auto">
          <a:xfrm>
            <a:off x="3544888" y="728663"/>
            <a:ext cx="798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1000" dirty="0"/>
              <a:t>PRIMARY</a:t>
            </a:r>
          </a:p>
          <a:p>
            <a:pPr algn="ctr" eaLnBrk="1" hangingPunct="1"/>
            <a:r>
              <a:rPr lang="en-US" sz="1000" dirty="0"/>
              <a:t>TTDCS</a:t>
            </a:r>
          </a:p>
          <a:p>
            <a:pPr algn="ctr" eaLnBrk="1" hangingPunct="1"/>
            <a:r>
              <a:rPr lang="en-US" sz="1000" dirty="0"/>
              <a:t>NODE</a:t>
            </a:r>
          </a:p>
        </p:txBody>
      </p:sp>
      <p:sp>
        <p:nvSpPr>
          <p:cNvPr id="16448" name="Text Box 127"/>
          <p:cNvSpPr txBox="1">
            <a:spLocks noChangeArrowheads="1"/>
          </p:cNvSpPr>
          <p:nvPr/>
        </p:nvSpPr>
        <p:spPr bwMode="auto">
          <a:xfrm>
            <a:off x="3571875" y="5229225"/>
            <a:ext cx="800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1000" dirty="0"/>
              <a:t>PRIMARY</a:t>
            </a:r>
          </a:p>
          <a:p>
            <a:pPr algn="ctr" eaLnBrk="1" hangingPunct="1"/>
            <a:r>
              <a:rPr lang="en-US" sz="1000" dirty="0"/>
              <a:t>TTDCS</a:t>
            </a:r>
          </a:p>
          <a:p>
            <a:pPr algn="ctr" eaLnBrk="1" hangingPunct="1"/>
            <a:r>
              <a:rPr lang="en-US" sz="1000" dirty="0"/>
              <a:t>NODE</a:t>
            </a:r>
          </a:p>
        </p:txBody>
      </p:sp>
      <p:sp>
        <p:nvSpPr>
          <p:cNvPr id="16451" name="TextBox 139"/>
          <p:cNvSpPr txBox="1">
            <a:spLocks noChangeArrowheads="1"/>
          </p:cNvSpPr>
          <p:nvPr/>
        </p:nvSpPr>
        <p:spPr bwMode="auto">
          <a:xfrm>
            <a:off x="1676400" y="3081338"/>
            <a:ext cx="514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r>
              <a:rPr lang="en-US" sz="1000">
                <a:solidFill>
                  <a:schemeClr val="bg1"/>
                </a:solidFill>
              </a:rPr>
              <a:t>Break</a:t>
            </a:r>
          </a:p>
        </p:txBody>
      </p:sp>
      <p:pic>
        <p:nvPicPr>
          <p:cNvPr id="130" name="Picture 1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5" y="26986"/>
            <a:ext cx="1342540" cy="1236959"/>
          </a:xfrm>
          <a:prstGeom prst="rect">
            <a:avLst/>
          </a:prstGeom>
        </p:spPr>
      </p:pic>
      <p:sp>
        <p:nvSpPr>
          <p:cNvPr id="131" name="TextBox 130"/>
          <p:cNvSpPr txBox="1"/>
          <p:nvPr/>
        </p:nvSpPr>
        <p:spPr>
          <a:xfrm>
            <a:off x="52782" y="1206170"/>
            <a:ext cx="1342540" cy="646331"/>
          </a:xfrm>
          <a:prstGeom prst="rect">
            <a:avLst/>
          </a:prstGeom>
          <a:noFill/>
        </p:spPr>
        <p:txBody>
          <a:bodyPr wrap="square" rtlCol="0">
            <a:spAutoFit/>
          </a:bodyPr>
          <a:lstStyle/>
          <a:p>
            <a:pPr algn="ctr"/>
            <a:r>
              <a:rPr lang="en-US" sz="1800" dirty="0">
                <a:solidFill>
                  <a:srgbClr val="FFC000"/>
                </a:solidFill>
                <a:latin typeface="Century Schoolbook" panose="02040604050505020304" pitchFamily="18" charset="0"/>
              </a:rPr>
              <a:t>Design</a:t>
            </a:r>
          </a:p>
          <a:p>
            <a:pPr algn="ctr"/>
            <a:r>
              <a:rPr lang="en-US" sz="1800" dirty="0">
                <a:solidFill>
                  <a:srgbClr val="FFC000"/>
                </a:solidFill>
                <a:latin typeface="Century Schoolbook" panose="02040604050505020304" pitchFamily="18" charset="0"/>
              </a:rPr>
              <a:t>Concept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7200900" y="3213100"/>
            <a:ext cx="612775" cy="223838"/>
            <a:chOff x="3787" y="68"/>
            <a:chExt cx="386" cy="141"/>
          </a:xfrm>
        </p:grpSpPr>
        <p:sp>
          <p:nvSpPr>
            <p:cNvPr id="17534" name="Rectangle 3"/>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35" name="Rectangle 4"/>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36" name="Rectangle 5"/>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37" name="AutoShape 6"/>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7411" name="Group 7"/>
          <p:cNvGrpSpPr>
            <a:grpSpLocks/>
          </p:cNvGrpSpPr>
          <p:nvPr/>
        </p:nvGrpSpPr>
        <p:grpSpPr bwMode="auto">
          <a:xfrm>
            <a:off x="7742238" y="3536950"/>
            <a:ext cx="612775" cy="223838"/>
            <a:chOff x="3787" y="68"/>
            <a:chExt cx="386" cy="141"/>
          </a:xfrm>
        </p:grpSpPr>
        <p:sp>
          <p:nvSpPr>
            <p:cNvPr id="17530" name="Rectangle 8"/>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31" name="Rectangle 9"/>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32" name="Rectangle 10"/>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33" name="AutoShape 11"/>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7412" name="Group 12"/>
          <p:cNvGrpSpPr>
            <a:grpSpLocks/>
          </p:cNvGrpSpPr>
          <p:nvPr/>
        </p:nvGrpSpPr>
        <p:grpSpPr bwMode="auto">
          <a:xfrm>
            <a:off x="7921625" y="3932238"/>
            <a:ext cx="612775" cy="223837"/>
            <a:chOff x="3787" y="68"/>
            <a:chExt cx="386" cy="141"/>
          </a:xfrm>
        </p:grpSpPr>
        <p:sp>
          <p:nvSpPr>
            <p:cNvPr id="17526" name="Rectangle 13"/>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27" name="Rectangle 14"/>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28" name="Rectangle 15"/>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29" name="AutoShape 16"/>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7413" name="Group 17"/>
          <p:cNvGrpSpPr>
            <a:grpSpLocks/>
          </p:cNvGrpSpPr>
          <p:nvPr/>
        </p:nvGrpSpPr>
        <p:grpSpPr bwMode="auto">
          <a:xfrm>
            <a:off x="7958138" y="4329113"/>
            <a:ext cx="612775" cy="223837"/>
            <a:chOff x="3787" y="68"/>
            <a:chExt cx="386" cy="141"/>
          </a:xfrm>
        </p:grpSpPr>
        <p:sp>
          <p:nvSpPr>
            <p:cNvPr id="17522" name="Rectangle 18"/>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23" name="Rectangle 19"/>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24" name="Rectangle 20"/>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25" name="AutoShape 21"/>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7414" name="Group 22"/>
          <p:cNvGrpSpPr>
            <a:grpSpLocks/>
          </p:cNvGrpSpPr>
          <p:nvPr/>
        </p:nvGrpSpPr>
        <p:grpSpPr bwMode="auto">
          <a:xfrm>
            <a:off x="7813675" y="4795838"/>
            <a:ext cx="612775" cy="223837"/>
            <a:chOff x="3787" y="68"/>
            <a:chExt cx="386" cy="141"/>
          </a:xfrm>
        </p:grpSpPr>
        <p:sp>
          <p:nvSpPr>
            <p:cNvPr id="17518" name="Rectangle 23"/>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19" name="Rectangle 24"/>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20" name="Rectangle 25"/>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21" name="AutoShape 26"/>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7415" name="Group 27"/>
          <p:cNvGrpSpPr>
            <a:grpSpLocks/>
          </p:cNvGrpSpPr>
          <p:nvPr/>
        </p:nvGrpSpPr>
        <p:grpSpPr bwMode="auto">
          <a:xfrm>
            <a:off x="7273925" y="5121275"/>
            <a:ext cx="612775" cy="223838"/>
            <a:chOff x="3787" y="68"/>
            <a:chExt cx="386" cy="141"/>
          </a:xfrm>
        </p:grpSpPr>
        <p:sp>
          <p:nvSpPr>
            <p:cNvPr id="17514" name="Rectangle 28"/>
            <p:cNvSpPr>
              <a:spLocks noChangeArrowheads="1"/>
            </p:cNvSpPr>
            <p:nvPr/>
          </p:nvSpPr>
          <p:spPr bwMode="auto">
            <a:xfrm>
              <a:off x="3787" y="164"/>
              <a:ext cx="386"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15" name="Rectangle 29"/>
            <p:cNvSpPr>
              <a:spLocks noChangeArrowheads="1"/>
            </p:cNvSpPr>
            <p:nvPr/>
          </p:nvSpPr>
          <p:spPr bwMode="auto">
            <a:xfrm>
              <a:off x="4082"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16" name="Rectangle 30"/>
            <p:cNvSpPr>
              <a:spLocks noChangeArrowheads="1"/>
            </p:cNvSpPr>
            <p:nvPr/>
          </p:nvSpPr>
          <p:spPr bwMode="auto">
            <a:xfrm>
              <a:off x="3787" y="96"/>
              <a:ext cx="68" cy="23"/>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17" name="AutoShape 31"/>
            <p:cNvSpPr>
              <a:spLocks noChangeArrowheads="1"/>
            </p:cNvSpPr>
            <p:nvPr/>
          </p:nvSpPr>
          <p:spPr bwMode="auto">
            <a:xfrm>
              <a:off x="3833" y="68"/>
              <a:ext cx="272" cy="96"/>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sp>
        <p:nvSpPr>
          <p:cNvPr id="17416" name="Line 32"/>
          <p:cNvSpPr>
            <a:spLocks noChangeShapeType="1"/>
          </p:cNvSpPr>
          <p:nvPr/>
        </p:nvSpPr>
        <p:spPr bwMode="auto">
          <a:xfrm flipV="1">
            <a:off x="6842125" y="3392488"/>
            <a:ext cx="360363" cy="7556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17" name="Line 33"/>
          <p:cNvSpPr>
            <a:spLocks noChangeShapeType="1"/>
          </p:cNvSpPr>
          <p:nvPr/>
        </p:nvSpPr>
        <p:spPr bwMode="auto">
          <a:xfrm flipV="1">
            <a:off x="6842125" y="3716338"/>
            <a:ext cx="900113" cy="50482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18" name="Line 34"/>
          <p:cNvSpPr>
            <a:spLocks noChangeShapeType="1"/>
          </p:cNvSpPr>
          <p:nvPr/>
        </p:nvSpPr>
        <p:spPr bwMode="auto">
          <a:xfrm flipV="1">
            <a:off x="6842125" y="4113213"/>
            <a:ext cx="1079500" cy="17938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19" name="Line 35"/>
          <p:cNvSpPr>
            <a:spLocks noChangeShapeType="1"/>
          </p:cNvSpPr>
          <p:nvPr/>
        </p:nvSpPr>
        <p:spPr bwMode="auto">
          <a:xfrm>
            <a:off x="6842125" y="4364038"/>
            <a:ext cx="1116013" cy="14446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20" name="Line 36"/>
          <p:cNvSpPr>
            <a:spLocks noChangeShapeType="1"/>
          </p:cNvSpPr>
          <p:nvPr/>
        </p:nvSpPr>
        <p:spPr bwMode="auto">
          <a:xfrm>
            <a:off x="6842125" y="4437063"/>
            <a:ext cx="971550" cy="5397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21" name="Line 37"/>
          <p:cNvSpPr>
            <a:spLocks noChangeShapeType="1"/>
          </p:cNvSpPr>
          <p:nvPr/>
        </p:nvSpPr>
        <p:spPr bwMode="auto">
          <a:xfrm>
            <a:off x="6842125" y="4508500"/>
            <a:ext cx="431800" cy="79216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22" name="Line 38"/>
          <p:cNvSpPr>
            <a:spLocks noChangeShapeType="1"/>
          </p:cNvSpPr>
          <p:nvPr/>
        </p:nvSpPr>
        <p:spPr bwMode="auto">
          <a:xfrm flipV="1">
            <a:off x="6842125" y="3429000"/>
            <a:ext cx="360363" cy="75565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23" name="Line 39"/>
          <p:cNvSpPr>
            <a:spLocks noChangeShapeType="1"/>
          </p:cNvSpPr>
          <p:nvPr/>
        </p:nvSpPr>
        <p:spPr bwMode="auto">
          <a:xfrm flipV="1">
            <a:off x="6842125" y="3752850"/>
            <a:ext cx="900113" cy="5048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24" name="Line 40"/>
          <p:cNvSpPr>
            <a:spLocks noChangeShapeType="1"/>
          </p:cNvSpPr>
          <p:nvPr/>
        </p:nvSpPr>
        <p:spPr bwMode="auto">
          <a:xfrm flipV="1">
            <a:off x="6842125" y="4149725"/>
            <a:ext cx="1079500" cy="17938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25" name="Line 41"/>
          <p:cNvSpPr>
            <a:spLocks noChangeShapeType="1"/>
          </p:cNvSpPr>
          <p:nvPr/>
        </p:nvSpPr>
        <p:spPr bwMode="auto">
          <a:xfrm>
            <a:off x="6842125" y="4400550"/>
            <a:ext cx="1116013" cy="14446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26" name="Line 42"/>
          <p:cNvSpPr>
            <a:spLocks noChangeShapeType="1"/>
          </p:cNvSpPr>
          <p:nvPr/>
        </p:nvSpPr>
        <p:spPr bwMode="auto">
          <a:xfrm>
            <a:off x="6842125" y="4473575"/>
            <a:ext cx="971550" cy="53975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27" name="Line 43"/>
          <p:cNvSpPr>
            <a:spLocks noChangeShapeType="1"/>
          </p:cNvSpPr>
          <p:nvPr/>
        </p:nvSpPr>
        <p:spPr bwMode="auto">
          <a:xfrm>
            <a:off x="6842125" y="4545013"/>
            <a:ext cx="431800" cy="792162"/>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17428" name="Group 44"/>
          <p:cNvGrpSpPr>
            <a:grpSpLocks/>
          </p:cNvGrpSpPr>
          <p:nvPr/>
        </p:nvGrpSpPr>
        <p:grpSpPr bwMode="auto">
          <a:xfrm>
            <a:off x="6300788" y="4076701"/>
            <a:ext cx="682625" cy="512763"/>
            <a:chOff x="1475" y="2682"/>
            <a:chExt cx="430" cy="323"/>
          </a:xfrm>
        </p:grpSpPr>
        <p:sp>
          <p:nvSpPr>
            <p:cNvPr id="17512" name="Rectangle 45"/>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13" name="Text Box 46"/>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7429" name="Group 47"/>
          <p:cNvGrpSpPr>
            <a:grpSpLocks/>
          </p:cNvGrpSpPr>
          <p:nvPr/>
        </p:nvGrpSpPr>
        <p:grpSpPr bwMode="auto">
          <a:xfrm>
            <a:off x="5364163" y="4868862"/>
            <a:ext cx="682625" cy="512762"/>
            <a:chOff x="1475" y="2682"/>
            <a:chExt cx="430" cy="323"/>
          </a:xfrm>
        </p:grpSpPr>
        <p:sp>
          <p:nvSpPr>
            <p:cNvPr id="17510" name="Rectangle 48"/>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11" name="Text Box 49"/>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7430" name="Group 50"/>
          <p:cNvGrpSpPr>
            <a:grpSpLocks/>
          </p:cNvGrpSpPr>
          <p:nvPr/>
        </p:nvGrpSpPr>
        <p:grpSpPr bwMode="auto">
          <a:xfrm>
            <a:off x="1800225" y="4581526"/>
            <a:ext cx="682625" cy="512763"/>
            <a:chOff x="1475" y="2682"/>
            <a:chExt cx="430" cy="323"/>
          </a:xfrm>
        </p:grpSpPr>
        <p:sp>
          <p:nvSpPr>
            <p:cNvPr id="17508" name="Rectangle 51"/>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09" name="Text Box 52"/>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7431" name="Group 53"/>
          <p:cNvGrpSpPr>
            <a:grpSpLocks/>
          </p:cNvGrpSpPr>
          <p:nvPr/>
        </p:nvGrpSpPr>
        <p:grpSpPr bwMode="auto">
          <a:xfrm>
            <a:off x="1008063" y="2924176"/>
            <a:ext cx="682625" cy="512763"/>
            <a:chOff x="1475" y="2682"/>
            <a:chExt cx="430" cy="323"/>
          </a:xfrm>
        </p:grpSpPr>
        <p:sp>
          <p:nvSpPr>
            <p:cNvPr id="17506" name="Rectangle 54"/>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07" name="Text Box 55"/>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7432" name="Group 56"/>
          <p:cNvGrpSpPr>
            <a:grpSpLocks/>
          </p:cNvGrpSpPr>
          <p:nvPr/>
        </p:nvGrpSpPr>
        <p:grpSpPr bwMode="auto">
          <a:xfrm>
            <a:off x="1763713" y="1341437"/>
            <a:ext cx="682625" cy="512762"/>
            <a:chOff x="1475" y="2682"/>
            <a:chExt cx="430" cy="323"/>
          </a:xfrm>
        </p:grpSpPr>
        <p:sp>
          <p:nvSpPr>
            <p:cNvPr id="17504" name="Rectangle 57"/>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05" name="Text Box 58"/>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7433" name="Group 59"/>
          <p:cNvGrpSpPr>
            <a:grpSpLocks/>
          </p:cNvGrpSpPr>
          <p:nvPr/>
        </p:nvGrpSpPr>
        <p:grpSpPr bwMode="auto">
          <a:xfrm>
            <a:off x="5508625" y="1125537"/>
            <a:ext cx="682625" cy="512762"/>
            <a:chOff x="1475" y="2682"/>
            <a:chExt cx="430" cy="323"/>
          </a:xfrm>
        </p:grpSpPr>
        <p:sp>
          <p:nvSpPr>
            <p:cNvPr id="17502" name="Rectangle 60"/>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03" name="Text Box 61"/>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7434" name="Group 62"/>
          <p:cNvGrpSpPr>
            <a:grpSpLocks/>
          </p:cNvGrpSpPr>
          <p:nvPr/>
        </p:nvGrpSpPr>
        <p:grpSpPr bwMode="auto">
          <a:xfrm>
            <a:off x="6516688" y="2241551"/>
            <a:ext cx="682625" cy="512763"/>
            <a:chOff x="1475" y="2682"/>
            <a:chExt cx="430" cy="323"/>
          </a:xfrm>
        </p:grpSpPr>
        <p:sp>
          <p:nvSpPr>
            <p:cNvPr id="17500" name="Rectangle 63"/>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501" name="Text Box 64"/>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sp>
        <p:nvSpPr>
          <p:cNvPr id="17435" name="Rectangle 65"/>
          <p:cNvSpPr>
            <a:spLocks noChangeArrowheads="1"/>
          </p:cNvSpPr>
          <p:nvPr/>
        </p:nvSpPr>
        <p:spPr bwMode="auto">
          <a:xfrm>
            <a:off x="3563938" y="692150"/>
            <a:ext cx="754062" cy="64928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436" name="Rectangle 67"/>
          <p:cNvSpPr>
            <a:spLocks noChangeArrowheads="1"/>
          </p:cNvSpPr>
          <p:nvPr/>
        </p:nvSpPr>
        <p:spPr bwMode="auto">
          <a:xfrm>
            <a:off x="3600450" y="5192713"/>
            <a:ext cx="754063" cy="6492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437" name="Oval 69"/>
          <p:cNvSpPr>
            <a:spLocks noChangeArrowheads="1"/>
          </p:cNvSpPr>
          <p:nvPr/>
        </p:nvSpPr>
        <p:spPr bwMode="auto">
          <a:xfrm>
            <a:off x="1763713" y="1484313"/>
            <a:ext cx="4716462" cy="3529012"/>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438" name="Oval 70"/>
          <p:cNvSpPr>
            <a:spLocks noChangeArrowheads="1"/>
          </p:cNvSpPr>
          <p:nvPr/>
        </p:nvSpPr>
        <p:spPr bwMode="auto">
          <a:xfrm>
            <a:off x="1800225" y="1520825"/>
            <a:ext cx="4643438" cy="3455988"/>
          </a:xfrm>
          <a:prstGeom prst="ellipse">
            <a:avLst/>
          </a:prstGeom>
          <a:noFill/>
          <a:ln w="1270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439" name="Oval 71"/>
          <p:cNvSpPr>
            <a:spLocks noChangeArrowheads="1"/>
          </p:cNvSpPr>
          <p:nvPr/>
        </p:nvSpPr>
        <p:spPr bwMode="auto">
          <a:xfrm>
            <a:off x="6156325" y="476250"/>
            <a:ext cx="1836738" cy="720725"/>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440" name="Text Box 72"/>
          <p:cNvSpPr txBox="1">
            <a:spLocks noChangeArrowheads="1"/>
          </p:cNvSpPr>
          <p:nvPr/>
        </p:nvSpPr>
        <p:spPr bwMode="auto">
          <a:xfrm>
            <a:off x="6588125" y="620713"/>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200" b="1"/>
              <a:t>Local loads and/or controls</a:t>
            </a:r>
          </a:p>
        </p:txBody>
      </p:sp>
      <p:grpSp>
        <p:nvGrpSpPr>
          <p:cNvPr id="17441" name="Group 73"/>
          <p:cNvGrpSpPr>
            <a:grpSpLocks/>
          </p:cNvGrpSpPr>
          <p:nvPr/>
        </p:nvGrpSpPr>
        <p:grpSpPr bwMode="auto">
          <a:xfrm>
            <a:off x="3959225" y="5013325"/>
            <a:ext cx="36513" cy="179388"/>
            <a:chOff x="2494" y="3158"/>
            <a:chExt cx="23" cy="113"/>
          </a:xfrm>
        </p:grpSpPr>
        <p:sp>
          <p:nvSpPr>
            <p:cNvPr id="17498" name="Line 74"/>
            <p:cNvSpPr>
              <a:spLocks noChangeShapeType="1"/>
            </p:cNvSpPr>
            <p:nvPr/>
          </p:nvSpPr>
          <p:spPr bwMode="auto">
            <a:xfrm>
              <a:off x="2494" y="3158"/>
              <a:ext cx="0" cy="1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99" name="Line 75"/>
            <p:cNvSpPr>
              <a:spLocks noChangeShapeType="1"/>
            </p:cNvSpPr>
            <p:nvPr/>
          </p:nvSpPr>
          <p:spPr bwMode="auto">
            <a:xfrm>
              <a:off x="2517" y="3158"/>
              <a:ext cx="0" cy="11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7442" name="Line 76"/>
          <p:cNvSpPr>
            <a:spLocks noChangeShapeType="1"/>
          </p:cNvSpPr>
          <p:nvPr/>
        </p:nvSpPr>
        <p:spPr bwMode="auto">
          <a:xfrm>
            <a:off x="5562600" y="4651375"/>
            <a:ext cx="88900" cy="21748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43" name="Line 77"/>
          <p:cNvSpPr>
            <a:spLocks noChangeShapeType="1"/>
          </p:cNvSpPr>
          <p:nvPr/>
        </p:nvSpPr>
        <p:spPr bwMode="auto">
          <a:xfrm>
            <a:off x="5586413" y="4591050"/>
            <a:ext cx="101600" cy="27781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44" name="Line 78"/>
          <p:cNvSpPr>
            <a:spLocks noChangeShapeType="1"/>
          </p:cNvSpPr>
          <p:nvPr/>
        </p:nvSpPr>
        <p:spPr bwMode="auto">
          <a:xfrm>
            <a:off x="3924300" y="5842000"/>
            <a:ext cx="0" cy="50323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45" name="Line 79"/>
          <p:cNvSpPr>
            <a:spLocks noChangeShapeType="1"/>
          </p:cNvSpPr>
          <p:nvPr/>
        </p:nvSpPr>
        <p:spPr bwMode="auto">
          <a:xfrm>
            <a:off x="3995738" y="5842000"/>
            <a:ext cx="0" cy="50323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46" name="Text Box 80"/>
          <p:cNvSpPr txBox="1">
            <a:spLocks noChangeArrowheads="1"/>
          </p:cNvSpPr>
          <p:nvPr/>
        </p:nvSpPr>
        <p:spPr bwMode="auto">
          <a:xfrm>
            <a:off x="3455988" y="6345238"/>
            <a:ext cx="1368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200"/>
              <a:t>Alt Power source</a:t>
            </a:r>
          </a:p>
        </p:txBody>
      </p:sp>
      <p:sp>
        <p:nvSpPr>
          <p:cNvPr id="17447" name="Line 81"/>
          <p:cNvSpPr>
            <a:spLocks noChangeShapeType="1"/>
          </p:cNvSpPr>
          <p:nvPr/>
        </p:nvSpPr>
        <p:spPr bwMode="auto">
          <a:xfrm>
            <a:off x="3887788" y="333375"/>
            <a:ext cx="0" cy="35877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48" name="Line 82"/>
          <p:cNvSpPr>
            <a:spLocks noChangeShapeType="1"/>
          </p:cNvSpPr>
          <p:nvPr/>
        </p:nvSpPr>
        <p:spPr bwMode="auto">
          <a:xfrm>
            <a:off x="3959225" y="333375"/>
            <a:ext cx="0" cy="35877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49" name="Text Box 83"/>
          <p:cNvSpPr txBox="1">
            <a:spLocks noChangeArrowheads="1"/>
          </p:cNvSpPr>
          <p:nvPr/>
        </p:nvSpPr>
        <p:spPr bwMode="auto">
          <a:xfrm>
            <a:off x="3384550" y="115888"/>
            <a:ext cx="1116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200"/>
              <a:t>Power source</a:t>
            </a:r>
          </a:p>
        </p:txBody>
      </p:sp>
      <p:sp>
        <p:nvSpPr>
          <p:cNvPr id="17450" name="Line 84"/>
          <p:cNvSpPr>
            <a:spLocks noChangeShapeType="1"/>
          </p:cNvSpPr>
          <p:nvPr/>
        </p:nvSpPr>
        <p:spPr bwMode="auto">
          <a:xfrm>
            <a:off x="3887788" y="1341438"/>
            <a:ext cx="0" cy="15398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51" name="Line 85"/>
          <p:cNvSpPr>
            <a:spLocks noChangeShapeType="1"/>
          </p:cNvSpPr>
          <p:nvPr/>
        </p:nvSpPr>
        <p:spPr bwMode="auto">
          <a:xfrm>
            <a:off x="3924300" y="1341438"/>
            <a:ext cx="0" cy="179387"/>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52" name="Line 86"/>
          <p:cNvSpPr>
            <a:spLocks noChangeShapeType="1"/>
          </p:cNvSpPr>
          <p:nvPr/>
        </p:nvSpPr>
        <p:spPr bwMode="auto">
          <a:xfrm>
            <a:off x="6119813" y="4184650"/>
            <a:ext cx="215900" cy="1079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53" name="Line 87"/>
          <p:cNvSpPr>
            <a:spLocks noChangeShapeType="1"/>
          </p:cNvSpPr>
          <p:nvPr/>
        </p:nvSpPr>
        <p:spPr bwMode="auto">
          <a:xfrm flipV="1">
            <a:off x="6319838" y="2457450"/>
            <a:ext cx="231775" cy="152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54" name="Line 88"/>
          <p:cNvSpPr>
            <a:spLocks noChangeShapeType="1"/>
          </p:cNvSpPr>
          <p:nvPr/>
        </p:nvSpPr>
        <p:spPr bwMode="auto">
          <a:xfrm flipH="1">
            <a:off x="2339975" y="4584700"/>
            <a:ext cx="249238" cy="21272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55" name="Line 89"/>
          <p:cNvSpPr>
            <a:spLocks noChangeShapeType="1"/>
          </p:cNvSpPr>
          <p:nvPr/>
        </p:nvSpPr>
        <p:spPr bwMode="auto">
          <a:xfrm>
            <a:off x="1547813" y="3249613"/>
            <a:ext cx="2159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56" name="Line 90"/>
          <p:cNvSpPr>
            <a:spLocks noChangeShapeType="1"/>
          </p:cNvSpPr>
          <p:nvPr/>
        </p:nvSpPr>
        <p:spPr bwMode="auto">
          <a:xfrm>
            <a:off x="2303463" y="1592263"/>
            <a:ext cx="252412" cy="3238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57" name="Line 91"/>
          <p:cNvSpPr>
            <a:spLocks noChangeShapeType="1"/>
          </p:cNvSpPr>
          <p:nvPr/>
        </p:nvSpPr>
        <p:spPr bwMode="auto">
          <a:xfrm flipH="1">
            <a:off x="5521325" y="1628775"/>
            <a:ext cx="238125" cy="2381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58" name="Line 92"/>
          <p:cNvSpPr>
            <a:spLocks noChangeShapeType="1"/>
          </p:cNvSpPr>
          <p:nvPr/>
        </p:nvSpPr>
        <p:spPr bwMode="auto">
          <a:xfrm flipH="1">
            <a:off x="2339975" y="4545013"/>
            <a:ext cx="252413" cy="21590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59" name="Line 93"/>
          <p:cNvSpPr>
            <a:spLocks noChangeShapeType="1"/>
          </p:cNvSpPr>
          <p:nvPr/>
        </p:nvSpPr>
        <p:spPr bwMode="auto">
          <a:xfrm>
            <a:off x="2303463" y="1665288"/>
            <a:ext cx="249237" cy="3143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60" name="Line 94"/>
          <p:cNvSpPr>
            <a:spLocks noChangeShapeType="1"/>
          </p:cNvSpPr>
          <p:nvPr/>
        </p:nvSpPr>
        <p:spPr bwMode="auto">
          <a:xfrm>
            <a:off x="1547813" y="3213100"/>
            <a:ext cx="252412" cy="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61" name="Line 95"/>
          <p:cNvSpPr>
            <a:spLocks noChangeShapeType="1"/>
          </p:cNvSpPr>
          <p:nvPr/>
        </p:nvSpPr>
        <p:spPr bwMode="auto">
          <a:xfrm flipH="1">
            <a:off x="5580063" y="1628775"/>
            <a:ext cx="215900" cy="2159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62" name="Line 96"/>
          <p:cNvSpPr>
            <a:spLocks noChangeShapeType="1"/>
          </p:cNvSpPr>
          <p:nvPr/>
        </p:nvSpPr>
        <p:spPr bwMode="auto">
          <a:xfrm flipH="1">
            <a:off x="6300788" y="2492375"/>
            <a:ext cx="250825" cy="16033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63" name="Line 97"/>
          <p:cNvSpPr>
            <a:spLocks noChangeShapeType="1"/>
          </p:cNvSpPr>
          <p:nvPr/>
        </p:nvSpPr>
        <p:spPr bwMode="auto">
          <a:xfrm flipH="1" flipV="1">
            <a:off x="6064250" y="4197350"/>
            <a:ext cx="271463" cy="13176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64" name="Line 98"/>
          <p:cNvSpPr>
            <a:spLocks noChangeShapeType="1"/>
          </p:cNvSpPr>
          <p:nvPr/>
        </p:nvSpPr>
        <p:spPr bwMode="auto">
          <a:xfrm flipV="1">
            <a:off x="6045200" y="1081088"/>
            <a:ext cx="355600" cy="18891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65" name="Line 99"/>
          <p:cNvSpPr>
            <a:spLocks noChangeShapeType="1"/>
          </p:cNvSpPr>
          <p:nvPr/>
        </p:nvSpPr>
        <p:spPr bwMode="auto">
          <a:xfrm flipV="1">
            <a:off x="6054725" y="1062038"/>
            <a:ext cx="309563" cy="1619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66" name="Text Box 100"/>
          <p:cNvSpPr txBox="1">
            <a:spLocks noChangeArrowheads="1"/>
          </p:cNvSpPr>
          <p:nvPr/>
        </p:nvSpPr>
        <p:spPr bwMode="auto">
          <a:xfrm>
            <a:off x="2386013" y="2292350"/>
            <a:ext cx="3481387"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US" sz="1600" u="sng" dirty="0">
                <a:solidFill>
                  <a:schemeClr val="bg1"/>
                </a:solidFill>
                <a:latin typeface="Century Schoolbook" panose="02040604050505020304" pitchFamily="18" charset="0"/>
              </a:rPr>
              <a:t>With the option to bring in alternate power sources anywhere on the system, a loss of one power source has no affect on the system.</a:t>
            </a:r>
          </a:p>
          <a:p>
            <a:pPr algn="ctr" eaLnBrk="1" hangingPunct="1">
              <a:spcBef>
                <a:spcPct val="50000"/>
              </a:spcBef>
            </a:pPr>
            <a:r>
              <a:rPr lang="en-US" sz="1600" u="sng" dirty="0">
                <a:solidFill>
                  <a:schemeClr val="bg1"/>
                </a:solidFill>
                <a:latin typeface="Century Schoolbook" panose="02040604050505020304" pitchFamily="18" charset="0"/>
              </a:rPr>
              <a:t>Redundant Primary Nodes allow continuous operation after loss of one Primary Node.</a:t>
            </a:r>
          </a:p>
        </p:txBody>
      </p:sp>
      <p:sp>
        <p:nvSpPr>
          <p:cNvPr id="17467" name="Rectangle 101"/>
          <p:cNvSpPr>
            <a:spLocks noChangeArrowheads="1"/>
          </p:cNvSpPr>
          <p:nvPr/>
        </p:nvSpPr>
        <p:spPr bwMode="auto">
          <a:xfrm>
            <a:off x="3667125" y="1422400"/>
            <a:ext cx="544513" cy="369888"/>
          </a:xfrm>
          <a:prstGeom prst="rect">
            <a:avLst/>
          </a:prstGeom>
          <a:solidFill>
            <a:schemeClr val="tx1"/>
          </a:solidFill>
          <a:ln w="9525">
            <a:solidFill>
              <a:schemeClr val="bg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468" name="Line 102"/>
          <p:cNvSpPr>
            <a:spLocks noChangeShapeType="1"/>
          </p:cNvSpPr>
          <p:nvPr/>
        </p:nvSpPr>
        <p:spPr bwMode="auto">
          <a:xfrm>
            <a:off x="3130550" y="369888"/>
            <a:ext cx="1560513" cy="132080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469" name="Line 103"/>
          <p:cNvSpPr>
            <a:spLocks noChangeShapeType="1"/>
          </p:cNvSpPr>
          <p:nvPr/>
        </p:nvSpPr>
        <p:spPr bwMode="auto">
          <a:xfrm flipH="1">
            <a:off x="3140075" y="369888"/>
            <a:ext cx="1608138" cy="1246187"/>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17470" name="Group 104"/>
          <p:cNvGrpSpPr>
            <a:grpSpLocks/>
          </p:cNvGrpSpPr>
          <p:nvPr/>
        </p:nvGrpSpPr>
        <p:grpSpPr bwMode="auto">
          <a:xfrm>
            <a:off x="1528763" y="925513"/>
            <a:ext cx="266700" cy="1030287"/>
            <a:chOff x="864" y="589"/>
            <a:chExt cx="168" cy="649"/>
          </a:xfrm>
        </p:grpSpPr>
        <p:grpSp>
          <p:nvGrpSpPr>
            <p:cNvPr id="17478" name="Group 105"/>
            <p:cNvGrpSpPr>
              <a:grpSpLocks/>
            </p:cNvGrpSpPr>
            <p:nvPr/>
          </p:nvGrpSpPr>
          <p:grpSpPr bwMode="auto">
            <a:xfrm>
              <a:off x="896" y="619"/>
              <a:ext cx="105" cy="92"/>
              <a:chOff x="453" y="300"/>
              <a:chExt cx="227" cy="204"/>
            </a:xfrm>
          </p:grpSpPr>
          <p:sp>
            <p:nvSpPr>
              <p:cNvPr id="17496" name="Oval 106"/>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497" name="Line 107"/>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7479" name="Group 108"/>
            <p:cNvGrpSpPr>
              <a:grpSpLocks/>
            </p:cNvGrpSpPr>
            <p:nvPr/>
          </p:nvGrpSpPr>
          <p:grpSpPr bwMode="auto">
            <a:xfrm>
              <a:off x="896" y="721"/>
              <a:ext cx="105" cy="91"/>
              <a:chOff x="453" y="300"/>
              <a:chExt cx="227" cy="204"/>
            </a:xfrm>
          </p:grpSpPr>
          <p:sp>
            <p:nvSpPr>
              <p:cNvPr id="17494" name="Oval 109"/>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495" name="Line 110"/>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7480" name="Group 111"/>
            <p:cNvGrpSpPr>
              <a:grpSpLocks/>
            </p:cNvGrpSpPr>
            <p:nvPr/>
          </p:nvGrpSpPr>
          <p:grpSpPr bwMode="auto">
            <a:xfrm>
              <a:off x="896" y="822"/>
              <a:ext cx="105" cy="92"/>
              <a:chOff x="453" y="300"/>
              <a:chExt cx="227" cy="204"/>
            </a:xfrm>
          </p:grpSpPr>
          <p:sp>
            <p:nvSpPr>
              <p:cNvPr id="17492" name="Oval 112"/>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493" name="Line 113"/>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7481" name="Group 114"/>
            <p:cNvGrpSpPr>
              <a:grpSpLocks/>
            </p:cNvGrpSpPr>
            <p:nvPr/>
          </p:nvGrpSpPr>
          <p:grpSpPr bwMode="auto">
            <a:xfrm>
              <a:off x="896" y="924"/>
              <a:ext cx="105" cy="91"/>
              <a:chOff x="453" y="300"/>
              <a:chExt cx="227" cy="204"/>
            </a:xfrm>
          </p:grpSpPr>
          <p:sp>
            <p:nvSpPr>
              <p:cNvPr id="17490" name="Oval 115"/>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491" name="Line 116"/>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7482" name="Group 117"/>
            <p:cNvGrpSpPr>
              <a:grpSpLocks/>
            </p:cNvGrpSpPr>
            <p:nvPr/>
          </p:nvGrpSpPr>
          <p:grpSpPr bwMode="auto">
            <a:xfrm>
              <a:off x="896" y="1025"/>
              <a:ext cx="105" cy="91"/>
              <a:chOff x="453" y="300"/>
              <a:chExt cx="227" cy="204"/>
            </a:xfrm>
          </p:grpSpPr>
          <p:sp>
            <p:nvSpPr>
              <p:cNvPr id="17488" name="Oval 118"/>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489" name="Line 119"/>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7483" name="Group 120"/>
            <p:cNvGrpSpPr>
              <a:grpSpLocks/>
            </p:cNvGrpSpPr>
            <p:nvPr/>
          </p:nvGrpSpPr>
          <p:grpSpPr bwMode="auto">
            <a:xfrm>
              <a:off x="896" y="1126"/>
              <a:ext cx="105" cy="91"/>
              <a:chOff x="453" y="300"/>
              <a:chExt cx="227" cy="204"/>
            </a:xfrm>
          </p:grpSpPr>
          <p:sp>
            <p:nvSpPr>
              <p:cNvPr id="17486" name="Oval 121"/>
              <p:cNvSpPr>
                <a:spLocks noChangeArrowheads="1"/>
              </p:cNvSpPr>
              <p:nvPr/>
            </p:nvSpPr>
            <p:spPr bwMode="auto">
              <a:xfrm>
                <a:off x="453" y="300"/>
                <a:ext cx="227" cy="204"/>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487" name="Line 122"/>
              <p:cNvSpPr>
                <a:spLocks noChangeShapeType="1"/>
              </p:cNvSpPr>
              <p:nvPr/>
            </p:nvSpPr>
            <p:spPr bwMode="auto">
              <a:xfrm flipH="1" flipV="1">
                <a:off x="520" y="347"/>
                <a:ext cx="48"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7484" name="Rectangle 123"/>
            <p:cNvSpPr>
              <a:spLocks noChangeArrowheads="1"/>
            </p:cNvSpPr>
            <p:nvPr/>
          </p:nvSpPr>
          <p:spPr bwMode="auto">
            <a:xfrm>
              <a:off x="864" y="589"/>
              <a:ext cx="168" cy="649"/>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7485" name="Rectangle 124"/>
            <p:cNvSpPr>
              <a:spLocks noChangeArrowheads="1"/>
            </p:cNvSpPr>
            <p:nvPr/>
          </p:nvSpPr>
          <p:spPr bwMode="auto">
            <a:xfrm>
              <a:off x="1001" y="893"/>
              <a:ext cx="21" cy="3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sp>
        <p:nvSpPr>
          <p:cNvPr id="17471" name="Text Box 125"/>
          <p:cNvSpPr txBox="1">
            <a:spLocks noChangeArrowheads="1"/>
          </p:cNvSpPr>
          <p:nvPr/>
        </p:nvSpPr>
        <p:spPr bwMode="auto">
          <a:xfrm>
            <a:off x="3544888" y="728663"/>
            <a:ext cx="798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1000" dirty="0"/>
              <a:t>PRIMARY</a:t>
            </a:r>
          </a:p>
          <a:p>
            <a:pPr algn="ctr" eaLnBrk="1" hangingPunct="1"/>
            <a:r>
              <a:rPr lang="en-US" sz="1000" dirty="0"/>
              <a:t>TTDCS</a:t>
            </a:r>
          </a:p>
          <a:p>
            <a:pPr algn="ctr" eaLnBrk="1" hangingPunct="1"/>
            <a:r>
              <a:rPr lang="en-US" sz="1000" dirty="0"/>
              <a:t>NODE</a:t>
            </a:r>
          </a:p>
        </p:txBody>
      </p:sp>
      <p:sp>
        <p:nvSpPr>
          <p:cNvPr id="17472" name="Text Box 126"/>
          <p:cNvSpPr txBox="1">
            <a:spLocks noChangeArrowheads="1"/>
          </p:cNvSpPr>
          <p:nvPr/>
        </p:nvSpPr>
        <p:spPr bwMode="auto">
          <a:xfrm>
            <a:off x="3571875" y="5229225"/>
            <a:ext cx="800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1000" dirty="0"/>
              <a:t>PRIMARY</a:t>
            </a:r>
          </a:p>
          <a:p>
            <a:pPr algn="ctr" eaLnBrk="1" hangingPunct="1"/>
            <a:r>
              <a:rPr lang="en-US" sz="1000" dirty="0"/>
              <a:t>TTDCS</a:t>
            </a:r>
          </a:p>
          <a:p>
            <a:pPr algn="ctr" eaLnBrk="1" hangingPunct="1"/>
            <a:r>
              <a:rPr lang="en-US" sz="1000" dirty="0"/>
              <a:t>NODE</a:t>
            </a:r>
          </a:p>
        </p:txBody>
      </p:sp>
      <p:sp>
        <p:nvSpPr>
          <p:cNvPr id="17475" name="TextBox 139"/>
          <p:cNvSpPr txBox="1">
            <a:spLocks noChangeArrowheads="1"/>
          </p:cNvSpPr>
          <p:nvPr/>
        </p:nvSpPr>
        <p:spPr bwMode="auto">
          <a:xfrm>
            <a:off x="3676650" y="1495425"/>
            <a:ext cx="523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r>
              <a:rPr lang="en-US" sz="1000">
                <a:solidFill>
                  <a:schemeClr val="bg1"/>
                </a:solidFill>
              </a:rPr>
              <a:t>Break</a:t>
            </a:r>
          </a:p>
        </p:txBody>
      </p:sp>
      <p:pic>
        <p:nvPicPr>
          <p:cNvPr id="130" name="Picture 1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5" y="26986"/>
            <a:ext cx="1342540" cy="1236959"/>
          </a:xfrm>
          <a:prstGeom prst="rect">
            <a:avLst/>
          </a:prstGeom>
        </p:spPr>
      </p:pic>
      <p:sp>
        <p:nvSpPr>
          <p:cNvPr id="131" name="TextBox 130"/>
          <p:cNvSpPr txBox="1"/>
          <p:nvPr/>
        </p:nvSpPr>
        <p:spPr>
          <a:xfrm>
            <a:off x="52782" y="1206170"/>
            <a:ext cx="1342540" cy="646331"/>
          </a:xfrm>
          <a:prstGeom prst="rect">
            <a:avLst/>
          </a:prstGeom>
          <a:noFill/>
        </p:spPr>
        <p:txBody>
          <a:bodyPr wrap="square" rtlCol="0">
            <a:spAutoFit/>
          </a:bodyPr>
          <a:lstStyle/>
          <a:p>
            <a:pPr algn="ctr"/>
            <a:r>
              <a:rPr lang="en-US" sz="1800" dirty="0">
                <a:solidFill>
                  <a:srgbClr val="FFC000"/>
                </a:solidFill>
                <a:latin typeface="Century Schoolbook" panose="02040604050505020304" pitchFamily="18" charset="0"/>
              </a:rPr>
              <a:t>Design</a:t>
            </a:r>
          </a:p>
          <a:p>
            <a:pPr algn="ctr"/>
            <a:r>
              <a:rPr lang="en-US" sz="1800" dirty="0">
                <a:solidFill>
                  <a:srgbClr val="FFC000"/>
                </a:solidFill>
                <a:latin typeface="Century Schoolbook" panose="02040604050505020304" pitchFamily="18" charset="0"/>
              </a:rPr>
              <a:t>Concept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24"/>
          <p:cNvGrpSpPr>
            <a:grpSpLocks/>
          </p:cNvGrpSpPr>
          <p:nvPr/>
        </p:nvGrpSpPr>
        <p:grpSpPr bwMode="auto">
          <a:xfrm>
            <a:off x="6842125" y="3740150"/>
            <a:ext cx="601663" cy="765175"/>
            <a:chOff x="4310" y="2024"/>
            <a:chExt cx="1089" cy="1343"/>
          </a:xfrm>
        </p:grpSpPr>
        <p:grpSp>
          <p:nvGrpSpPr>
            <p:cNvPr id="18533" name="Group 2"/>
            <p:cNvGrpSpPr>
              <a:grpSpLocks/>
            </p:cNvGrpSpPr>
            <p:nvPr/>
          </p:nvGrpSpPr>
          <p:grpSpPr bwMode="auto">
            <a:xfrm>
              <a:off x="4536" y="2024"/>
              <a:ext cx="386" cy="141"/>
              <a:chOff x="3787" y="68"/>
              <a:chExt cx="386" cy="141"/>
            </a:xfrm>
          </p:grpSpPr>
          <p:sp>
            <p:nvSpPr>
              <p:cNvPr id="18571" name="Rectangle 3"/>
              <p:cNvSpPr>
                <a:spLocks noChangeArrowheads="1"/>
              </p:cNvSpPr>
              <p:nvPr/>
            </p:nvSpPr>
            <p:spPr bwMode="auto">
              <a:xfrm>
                <a:off x="3788" y="166"/>
                <a:ext cx="385" cy="47"/>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72" name="Rectangle 4"/>
              <p:cNvSpPr>
                <a:spLocks noChangeArrowheads="1"/>
              </p:cNvSpPr>
              <p:nvPr/>
            </p:nvSpPr>
            <p:spPr bwMode="auto">
              <a:xfrm>
                <a:off x="4081" y="96"/>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73" name="Rectangle 5"/>
              <p:cNvSpPr>
                <a:spLocks noChangeArrowheads="1"/>
              </p:cNvSpPr>
              <p:nvPr/>
            </p:nvSpPr>
            <p:spPr bwMode="auto">
              <a:xfrm>
                <a:off x="3788" y="96"/>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74" name="AutoShape 6"/>
              <p:cNvSpPr>
                <a:spLocks noChangeArrowheads="1"/>
              </p:cNvSpPr>
              <p:nvPr/>
            </p:nvSpPr>
            <p:spPr bwMode="auto">
              <a:xfrm>
                <a:off x="3834" y="68"/>
                <a:ext cx="270" cy="98"/>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8534" name="Group 7"/>
            <p:cNvGrpSpPr>
              <a:grpSpLocks/>
            </p:cNvGrpSpPr>
            <p:nvPr/>
          </p:nvGrpSpPr>
          <p:grpSpPr bwMode="auto">
            <a:xfrm>
              <a:off x="4877" y="2228"/>
              <a:ext cx="386" cy="141"/>
              <a:chOff x="3787" y="68"/>
              <a:chExt cx="386" cy="141"/>
            </a:xfrm>
          </p:grpSpPr>
          <p:sp>
            <p:nvSpPr>
              <p:cNvPr id="18567" name="Rectangle 8"/>
              <p:cNvSpPr>
                <a:spLocks noChangeArrowheads="1"/>
              </p:cNvSpPr>
              <p:nvPr/>
            </p:nvSpPr>
            <p:spPr bwMode="auto">
              <a:xfrm>
                <a:off x="3786" y="165"/>
                <a:ext cx="388"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68" name="Rectangle 9"/>
              <p:cNvSpPr>
                <a:spLocks noChangeArrowheads="1"/>
              </p:cNvSpPr>
              <p:nvPr/>
            </p:nvSpPr>
            <p:spPr bwMode="auto">
              <a:xfrm>
                <a:off x="4082" y="95"/>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69" name="Rectangle 10"/>
              <p:cNvSpPr>
                <a:spLocks noChangeArrowheads="1"/>
              </p:cNvSpPr>
              <p:nvPr/>
            </p:nvSpPr>
            <p:spPr bwMode="auto">
              <a:xfrm>
                <a:off x="3786" y="95"/>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70" name="AutoShape 11"/>
              <p:cNvSpPr>
                <a:spLocks noChangeArrowheads="1"/>
              </p:cNvSpPr>
              <p:nvPr/>
            </p:nvSpPr>
            <p:spPr bwMode="auto">
              <a:xfrm>
                <a:off x="3832" y="67"/>
                <a:ext cx="273" cy="98"/>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8535" name="Group 12"/>
            <p:cNvGrpSpPr>
              <a:grpSpLocks/>
            </p:cNvGrpSpPr>
            <p:nvPr/>
          </p:nvGrpSpPr>
          <p:grpSpPr bwMode="auto">
            <a:xfrm>
              <a:off x="4990" y="2477"/>
              <a:ext cx="386" cy="141"/>
              <a:chOff x="3787" y="68"/>
              <a:chExt cx="386" cy="141"/>
            </a:xfrm>
          </p:grpSpPr>
          <p:sp>
            <p:nvSpPr>
              <p:cNvPr id="18563" name="Rectangle 13"/>
              <p:cNvSpPr>
                <a:spLocks noChangeArrowheads="1"/>
              </p:cNvSpPr>
              <p:nvPr/>
            </p:nvSpPr>
            <p:spPr bwMode="auto">
              <a:xfrm>
                <a:off x="3788" y="164"/>
                <a:ext cx="385"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64" name="Rectangle 14"/>
              <p:cNvSpPr>
                <a:spLocks noChangeArrowheads="1"/>
              </p:cNvSpPr>
              <p:nvPr/>
            </p:nvSpPr>
            <p:spPr bwMode="auto">
              <a:xfrm>
                <a:off x="4081" y="97"/>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65" name="Rectangle 15"/>
              <p:cNvSpPr>
                <a:spLocks noChangeArrowheads="1"/>
              </p:cNvSpPr>
              <p:nvPr/>
            </p:nvSpPr>
            <p:spPr bwMode="auto">
              <a:xfrm>
                <a:off x="3788" y="97"/>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66" name="AutoShape 16"/>
              <p:cNvSpPr>
                <a:spLocks noChangeArrowheads="1"/>
              </p:cNvSpPr>
              <p:nvPr/>
            </p:nvSpPr>
            <p:spPr bwMode="auto">
              <a:xfrm>
                <a:off x="3834" y="69"/>
                <a:ext cx="270" cy="95"/>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8536" name="Group 17"/>
            <p:cNvGrpSpPr>
              <a:grpSpLocks/>
            </p:cNvGrpSpPr>
            <p:nvPr/>
          </p:nvGrpSpPr>
          <p:grpSpPr bwMode="auto">
            <a:xfrm>
              <a:off x="5013" y="2727"/>
              <a:ext cx="386" cy="141"/>
              <a:chOff x="3787" y="68"/>
              <a:chExt cx="386" cy="141"/>
            </a:xfrm>
          </p:grpSpPr>
          <p:sp>
            <p:nvSpPr>
              <p:cNvPr id="18559" name="Rectangle 18"/>
              <p:cNvSpPr>
                <a:spLocks noChangeArrowheads="1"/>
              </p:cNvSpPr>
              <p:nvPr/>
            </p:nvSpPr>
            <p:spPr bwMode="auto">
              <a:xfrm>
                <a:off x="3788" y="165"/>
                <a:ext cx="385"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60" name="Rectangle 19"/>
              <p:cNvSpPr>
                <a:spLocks noChangeArrowheads="1"/>
              </p:cNvSpPr>
              <p:nvPr/>
            </p:nvSpPr>
            <p:spPr bwMode="auto">
              <a:xfrm>
                <a:off x="4081" y="95"/>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61" name="Rectangle 20"/>
              <p:cNvSpPr>
                <a:spLocks noChangeArrowheads="1"/>
              </p:cNvSpPr>
              <p:nvPr/>
            </p:nvSpPr>
            <p:spPr bwMode="auto">
              <a:xfrm>
                <a:off x="3788" y="95"/>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62" name="AutoShape 21"/>
              <p:cNvSpPr>
                <a:spLocks noChangeArrowheads="1"/>
              </p:cNvSpPr>
              <p:nvPr/>
            </p:nvSpPr>
            <p:spPr bwMode="auto">
              <a:xfrm>
                <a:off x="3834" y="67"/>
                <a:ext cx="270" cy="98"/>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8537" name="Group 22"/>
            <p:cNvGrpSpPr>
              <a:grpSpLocks/>
            </p:cNvGrpSpPr>
            <p:nvPr/>
          </p:nvGrpSpPr>
          <p:grpSpPr bwMode="auto">
            <a:xfrm>
              <a:off x="4922" y="3021"/>
              <a:ext cx="386" cy="141"/>
              <a:chOff x="3787" y="68"/>
              <a:chExt cx="386" cy="141"/>
            </a:xfrm>
          </p:grpSpPr>
          <p:sp>
            <p:nvSpPr>
              <p:cNvPr id="18555" name="Rectangle 23"/>
              <p:cNvSpPr>
                <a:spLocks noChangeArrowheads="1"/>
              </p:cNvSpPr>
              <p:nvPr/>
            </p:nvSpPr>
            <p:spPr bwMode="auto">
              <a:xfrm>
                <a:off x="3787" y="163"/>
                <a:ext cx="385"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56" name="Rectangle 24"/>
              <p:cNvSpPr>
                <a:spLocks noChangeArrowheads="1"/>
              </p:cNvSpPr>
              <p:nvPr/>
            </p:nvSpPr>
            <p:spPr bwMode="auto">
              <a:xfrm>
                <a:off x="4080" y="96"/>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57" name="Rectangle 25"/>
              <p:cNvSpPr>
                <a:spLocks noChangeArrowheads="1"/>
              </p:cNvSpPr>
              <p:nvPr/>
            </p:nvSpPr>
            <p:spPr bwMode="auto">
              <a:xfrm>
                <a:off x="3787" y="96"/>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58" name="AutoShape 26"/>
              <p:cNvSpPr>
                <a:spLocks noChangeArrowheads="1"/>
              </p:cNvSpPr>
              <p:nvPr/>
            </p:nvSpPr>
            <p:spPr bwMode="auto">
              <a:xfrm>
                <a:off x="3833" y="68"/>
                <a:ext cx="270" cy="95"/>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8538" name="Group 27"/>
            <p:cNvGrpSpPr>
              <a:grpSpLocks/>
            </p:cNvGrpSpPr>
            <p:nvPr/>
          </p:nvGrpSpPr>
          <p:grpSpPr bwMode="auto">
            <a:xfrm>
              <a:off x="4582" y="3226"/>
              <a:ext cx="386" cy="141"/>
              <a:chOff x="3787" y="68"/>
              <a:chExt cx="386" cy="141"/>
            </a:xfrm>
          </p:grpSpPr>
          <p:sp>
            <p:nvSpPr>
              <p:cNvPr id="18551" name="Rectangle 28"/>
              <p:cNvSpPr>
                <a:spLocks noChangeArrowheads="1"/>
              </p:cNvSpPr>
              <p:nvPr/>
            </p:nvSpPr>
            <p:spPr bwMode="auto">
              <a:xfrm>
                <a:off x="3788" y="164"/>
                <a:ext cx="385"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52" name="Rectangle 29"/>
              <p:cNvSpPr>
                <a:spLocks noChangeArrowheads="1"/>
              </p:cNvSpPr>
              <p:nvPr/>
            </p:nvSpPr>
            <p:spPr bwMode="auto">
              <a:xfrm>
                <a:off x="4081" y="95"/>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53" name="Rectangle 30"/>
              <p:cNvSpPr>
                <a:spLocks noChangeArrowheads="1"/>
              </p:cNvSpPr>
              <p:nvPr/>
            </p:nvSpPr>
            <p:spPr bwMode="auto">
              <a:xfrm>
                <a:off x="3788" y="95"/>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54" name="AutoShape 31"/>
              <p:cNvSpPr>
                <a:spLocks noChangeArrowheads="1"/>
              </p:cNvSpPr>
              <p:nvPr/>
            </p:nvSpPr>
            <p:spPr bwMode="auto">
              <a:xfrm>
                <a:off x="3834" y="67"/>
                <a:ext cx="270" cy="98"/>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sp>
          <p:nvSpPr>
            <p:cNvPr id="18539" name="Line 32"/>
            <p:cNvSpPr>
              <a:spLocks noChangeShapeType="1"/>
            </p:cNvSpPr>
            <p:nvPr/>
          </p:nvSpPr>
          <p:spPr bwMode="auto">
            <a:xfrm flipV="1">
              <a:off x="4310" y="2138"/>
              <a:ext cx="227" cy="47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40" name="Line 33"/>
            <p:cNvSpPr>
              <a:spLocks noChangeShapeType="1"/>
            </p:cNvSpPr>
            <p:nvPr/>
          </p:nvSpPr>
          <p:spPr bwMode="auto">
            <a:xfrm flipV="1">
              <a:off x="4310" y="2342"/>
              <a:ext cx="566" cy="31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41" name="Line 34"/>
            <p:cNvSpPr>
              <a:spLocks noChangeShapeType="1"/>
            </p:cNvSpPr>
            <p:nvPr/>
          </p:nvSpPr>
          <p:spPr bwMode="auto">
            <a:xfrm flipV="1">
              <a:off x="4310" y="2590"/>
              <a:ext cx="681" cy="11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42" name="Line 35"/>
            <p:cNvSpPr>
              <a:spLocks noChangeShapeType="1"/>
            </p:cNvSpPr>
            <p:nvPr/>
          </p:nvSpPr>
          <p:spPr bwMode="auto">
            <a:xfrm>
              <a:off x="4310" y="2748"/>
              <a:ext cx="704" cy="9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43" name="Line 36"/>
            <p:cNvSpPr>
              <a:spLocks noChangeShapeType="1"/>
            </p:cNvSpPr>
            <p:nvPr/>
          </p:nvSpPr>
          <p:spPr bwMode="auto">
            <a:xfrm>
              <a:off x="4310" y="2796"/>
              <a:ext cx="612" cy="34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44" name="Line 37"/>
            <p:cNvSpPr>
              <a:spLocks noChangeShapeType="1"/>
            </p:cNvSpPr>
            <p:nvPr/>
          </p:nvSpPr>
          <p:spPr bwMode="auto">
            <a:xfrm>
              <a:off x="4310" y="2840"/>
              <a:ext cx="273" cy="499"/>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45" name="Line 38"/>
            <p:cNvSpPr>
              <a:spLocks noChangeShapeType="1"/>
            </p:cNvSpPr>
            <p:nvPr/>
          </p:nvSpPr>
          <p:spPr bwMode="auto">
            <a:xfrm flipV="1">
              <a:off x="4310" y="2161"/>
              <a:ext cx="227" cy="476"/>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46" name="Line 39"/>
            <p:cNvSpPr>
              <a:spLocks noChangeShapeType="1"/>
            </p:cNvSpPr>
            <p:nvPr/>
          </p:nvSpPr>
          <p:spPr bwMode="auto">
            <a:xfrm flipV="1">
              <a:off x="4310" y="2364"/>
              <a:ext cx="566" cy="31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47" name="Line 40"/>
            <p:cNvSpPr>
              <a:spLocks noChangeShapeType="1"/>
            </p:cNvSpPr>
            <p:nvPr/>
          </p:nvSpPr>
          <p:spPr bwMode="auto">
            <a:xfrm flipV="1">
              <a:off x="4310" y="2615"/>
              <a:ext cx="681" cy="111"/>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48" name="Line 41"/>
            <p:cNvSpPr>
              <a:spLocks noChangeShapeType="1"/>
            </p:cNvSpPr>
            <p:nvPr/>
          </p:nvSpPr>
          <p:spPr bwMode="auto">
            <a:xfrm>
              <a:off x="4310" y="2771"/>
              <a:ext cx="704" cy="92"/>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49" name="Line 42"/>
            <p:cNvSpPr>
              <a:spLocks noChangeShapeType="1"/>
            </p:cNvSpPr>
            <p:nvPr/>
          </p:nvSpPr>
          <p:spPr bwMode="auto">
            <a:xfrm>
              <a:off x="4310" y="2818"/>
              <a:ext cx="612" cy="34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50" name="Line 43"/>
            <p:cNvSpPr>
              <a:spLocks noChangeShapeType="1"/>
            </p:cNvSpPr>
            <p:nvPr/>
          </p:nvSpPr>
          <p:spPr bwMode="auto">
            <a:xfrm>
              <a:off x="4310" y="2863"/>
              <a:ext cx="273" cy="499"/>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8435" name="Group 44"/>
          <p:cNvGrpSpPr>
            <a:grpSpLocks/>
          </p:cNvGrpSpPr>
          <p:nvPr/>
        </p:nvGrpSpPr>
        <p:grpSpPr bwMode="auto">
          <a:xfrm>
            <a:off x="6300788" y="4076701"/>
            <a:ext cx="682625" cy="512763"/>
            <a:chOff x="1475" y="2682"/>
            <a:chExt cx="430" cy="323"/>
          </a:xfrm>
        </p:grpSpPr>
        <p:sp>
          <p:nvSpPr>
            <p:cNvPr id="18531" name="Rectangle 45"/>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32" name="Text Box 46"/>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8436" name="Group 47"/>
          <p:cNvGrpSpPr>
            <a:grpSpLocks/>
          </p:cNvGrpSpPr>
          <p:nvPr/>
        </p:nvGrpSpPr>
        <p:grpSpPr bwMode="auto">
          <a:xfrm>
            <a:off x="5364163" y="4868862"/>
            <a:ext cx="682625" cy="512762"/>
            <a:chOff x="1475" y="2682"/>
            <a:chExt cx="430" cy="323"/>
          </a:xfrm>
        </p:grpSpPr>
        <p:sp>
          <p:nvSpPr>
            <p:cNvPr id="18529" name="Rectangle 48"/>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30" name="Text Box 49"/>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8437" name="Group 50"/>
          <p:cNvGrpSpPr>
            <a:grpSpLocks/>
          </p:cNvGrpSpPr>
          <p:nvPr/>
        </p:nvGrpSpPr>
        <p:grpSpPr bwMode="auto">
          <a:xfrm>
            <a:off x="1800225" y="4581526"/>
            <a:ext cx="682625" cy="512763"/>
            <a:chOff x="1475" y="2682"/>
            <a:chExt cx="430" cy="323"/>
          </a:xfrm>
        </p:grpSpPr>
        <p:sp>
          <p:nvSpPr>
            <p:cNvPr id="18527" name="Rectangle 51"/>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28" name="Text Box 52"/>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8438" name="Group 53"/>
          <p:cNvGrpSpPr>
            <a:grpSpLocks/>
          </p:cNvGrpSpPr>
          <p:nvPr/>
        </p:nvGrpSpPr>
        <p:grpSpPr bwMode="auto">
          <a:xfrm>
            <a:off x="1008063" y="2924176"/>
            <a:ext cx="682625" cy="512763"/>
            <a:chOff x="1475" y="2682"/>
            <a:chExt cx="430" cy="323"/>
          </a:xfrm>
        </p:grpSpPr>
        <p:sp>
          <p:nvSpPr>
            <p:cNvPr id="18525" name="Rectangle 54"/>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26" name="Text Box 55"/>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8439" name="Group 56"/>
          <p:cNvGrpSpPr>
            <a:grpSpLocks/>
          </p:cNvGrpSpPr>
          <p:nvPr/>
        </p:nvGrpSpPr>
        <p:grpSpPr bwMode="auto">
          <a:xfrm>
            <a:off x="1763713" y="1341437"/>
            <a:ext cx="682625" cy="512762"/>
            <a:chOff x="1475" y="2682"/>
            <a:chExt cx="430" cy="323"/>
          </a:xfrm>
        </p:grpSpPr>
        <p:sp>
          <p:nvSpPr>
            <p:cNvPr id="18523" name="Rectangle 57"/>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24" name="Text Box 58"/>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8440" name="Group 59"/>
          <p:cNvGrpSpPr>
            <a:grpSpLocks/>
          </p:cNvGrpSpPr>
          <p:nvPr/>
        </p:nvGrpSpPr>
        <p:grpSpPr bwMode="auto">
          <a:xfrm>
            <a:off x="5508625" y="1125537"/>
            <a:ext cx="682625" cy="512762"/>
            <a:chOff x="1475" y="2682"/>
            <a:chExt cx="430" cy="323"/>
          </a:xfrm>
        </p:grpSpPr>
        <p:sp>
          <p:nvSpPr>
            <p:cNvPr id="18521" name="Rectangle 60"/>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22" name="Text Box 61"/>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8441" name="Group 62"/>
          <p:cNvGrpSpPr>
            <a:grpSpLocks/>
          </p:cNvGrpSpPr>
          <p:nvPr/>
        </p:nvGrpSpPr>
        <p:grpSpPr bwMode="auto">
          <a:xfrm>
            <a:off x="6516688" y="2241551"/>
            <a:ext cx="682625" cy="512763"/>
            <a:chOff x="1475" y="2682"/>
            <a:chExt cx="430" cy="323"/>
          </a:xfrm>
        </p:grpSpPr>
        <p:sp>
          <p:nvSpPr>
            <p:cNvPr id="18519" name="Rectangle 63"/>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20" name="Text Box 64"/>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sp>
        <p:nvSpPr>
          <p:cNvPr id="18442" name="Rectangle 65"/>
          <p:cNvSpPr>
            <a:spLocks noChangeArrowheads="1"/>
          </p:cNvSpPr>
          <p:nvPr/>
        </p:nvSpPr>
        <p:spPr bwMode="auto">
          <a:xfrm>
            <a:off x="3563938" y="692150"/>
            <a:ext cx="754062" cy="64928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443" name="Text Box 66"/>
          <p:cNvSpPr txBox="1">
            <a:spLocks noChangeArrowheads="1"/>
          </p:cNvSpPr>
          <p:nvPr/>
        </p:nvSpPr>
        <p:spPr bwMode="auto">
          <a:xfrm>
            <a:off x="3544888" y="728663"/>
            <a:ext cx="798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1000" dirty="0"/>
              <a:t>PRIMARY</a:t>
            </a:r>
          </a:p>
          <a:p>
            <a:pPr algn="ctr" eaLnBrk="1" hangingPunct="1"/>
            <a:r>
              <a:rPr lang="en-US" sz="1000" dirty="0"/>
              <a:t>TTDCS</a:t>
            </a:r>
          </a:p>
          <a:p>
            <a:pPr algn="ctr" eaLnBrk="1" hangingPunct="1"/>
            <a:r>
              <a:rPr lang="en-US" sz="1000" dirty="0"/>
              <a:t>NODE</a:t>
            </a:r>
          </a:p>
        </p:txBody>
      </p:sp>
      <p:sp>
        <p:nvSpPr>
          <p:cNvPr id="18444" name="Rectangle 67"/>
          <p:cNvSpPr>
            <a:spLocks noChangeArrowheads="1"/>
          </p:cNvSpPr>
          <p:nvPr/>
        </p:nvSpPr>
        <p:spPr bwMode="auto">
          <a:xfrm>
            <a:off x="3600450" y="5192713"/>
            <a:ext cx="754063" cy="6492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445" name="Text Box 68"/>
          <p:cNvSpPr txBox="1">
            <a:spLocks noChangeArrowheads="1"/>
          </p:cNvSpPr>
          <p:nvPr/>
        </p:nvSpPr>
        <p:spPr bwMode="auto">
          <a:xfrm>
            <a:off x="3571875" y="5229225"/>
            <a:ext cx="800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1000" dirty="0"/>
              <a:t>PRIMARYTTDCS</a:t>
            </a:r>
          </a:p>
          <a:p>
            <a:pPr algn="ctr" eaLnBrk="1" hangingPunct="1"/>
            <a:r>
              <a:rPr lang="en-US" sz="1000" dirty="0"/>
              <a:t>NODE</a:t>
            </a:r>
          </a:p>
        </p:txBody>
      </p:sp>
      <p:sp>
        <p:nvSpPr>
          <p:cNvPr id="18446" name="Oval 69"/>
          <p:cNvSpPr>
            <a:spLocks noChangeArrowheads="1"/>
          </p:cNvSpPr>
          <p:nvPr/>
        </p:nvSpPr>
        <p:spPr bwMode="auto">
          <a:xfrm>
            <a:off x="1763713" y="1484313"/>
            <a:ext cx="4716462" cy="3529012"/>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447" name="Oval 70"/>
          <p:cNvSpPr>
            <a:spLocks noChangeArrowheads="1"/>
          </p:cNvSpPr>
          <p:nvPr/>
        </p:nvSpPr>
        <p:spPr bwMode="auto">
          <a:xfrm>
            <a:off x="1800225" y="1520825"/>
            <a:ext cx="4643438" cy="3455988"/>
          </a:xfrm>
          <a:prstGeom prst="ellipse">
            <a:avLst/>
          </a:prstGeom>
          <a:noFill/>
          <a:ln w="1270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448" name="Oval 71"/>
          <p:cNvSpPr>
            <a:spLocks noChangeArrowheads="1"/>
          </p:cNvSpPr>
          <p:nvPr/>
        </p:nvSpPr>
        <p:spPr bwMode="auto">
          <a:xfrm>
            <a:off x="5918200" y="1612900"/>
            <a:ext cx="1025525" cy="4064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449" name="Text Box 72"/>
          <p:cNvSpPr txBox="1">
            <a:spLocks noChangeArrowheads="1"/>
          </p:cNvSpPr>
          <p:nvPr/>
        </p:nvSpPr>
        <p:spPr bwMode="auto">
          <a:xfrm>
            <a:off x="6005513" y="1662113"/>
            <a:ext cx="1006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800" b="1"/>
              <a:t>Local loads and/ or controls</a:t>
            </a:r>
          </a:p>
        </p:txBody>
      </p:sp>
      <p:grpSp>
        <p:nvGrpSpPr>
          <p:cNvPr id="18450" name="Group 73"/>
          <p:cNvGrpSpPr>
            <a:grpSpLocks/>
          </p:cNvGrpSpPr>
          <p:nvPr/>
        </p:nvGrpSpPr>
        <p:grpSpPr bwMode="auto">
          <a:xfrm>
            <a:off x="3959225" y="5013325"/>
            <a:ext cx="36513" cy="179388"/>
            <a:chOff x="2494" y="3158"/>
            <a:chExt cx="23" cy="113"/>
          </a:xfrm>
        </p:grpSpPr>
        <p:sp>
          <p:nvSpPr>
            <p:cNvPr id="18517" name="Line 74"/>
            <p:cNvSpPr>
              <a:spLocks noChangeShapeType="1"/>
            </p:cNvSpPr>
            <p:nvPr/>
          </p:nvSpPr>
          <p:spPr bwMode="auto">
            <a:xfrm>
              <a:off x="2494" y="3158"/>
              <a:ext cx="0" cy="1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518" name="Line 75"/>
            <p:cNvSpPr>
              <a:spLocks noChangeShapeType="1"/>
            </p:cNvSpPr>
            <p:nvPr/>
          </p:nvSpPr>
          <p:spPr bwMode="auto">
            <a:xfrm>
              <a:off x="2517" y="3158"/>
              <a:ext cx="0" cy="11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8451" name="Line 76"/>
          <p:cNvSpPr>
            <a:spLocks noChangeShapeType="1"/>
          </p:cNvSpPr>
          <p:nvPr/>
        </p:nvSpPr>
        <p:spPr bwMode="auto">
          <a:xfrm>
            <a:off x="5562600" y="4651375"/>
            <a:ext cx="88900" cy="21748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52" name="Line 77"/>
          <p:cNvSpPr>
            <a:spLocks noChangeShapeType="1"/>
          </p:cNvSpPr>
          <p:nvPr/>
        </p:nvSpPr>
        <p:spPr bwMode="auto">
          <a:xfrm>
            <a:off x="5586413" y="4591050"/>
            <a:ext cx="101600" cy="27781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53" name="Line 78"/>
          <p:cNvSpPr>
            <a:spLocks noChangeShapeType="1"/>
          </p:cNvSpPr>
          <p:nvPr/>
        </p:nvSpPr>
        <p:spPr bwMode="auto">
          <a:xfrm>
            <a:off x="3924300" y="5842000"/>
            <a:ext cx="0" cy="50323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54" name="Line 79"/>
          <p:cNvSpPr>
            <a:spLocks noChangeShapeType="1"/>
          </p:cNvSpPr>
          <p:nvPr/>
        </p:nvSpPr>
        <p:spPr bwMode="auto">
          <a:xfrm>
            <a:off x="3995738" y="5842000"/>
            <a:ext cx="0" cy="50323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55" name="Text Box 80"/>
          <p:cNvSpPr txBox="1">
            <a:spLocks noChangeArrowheads="1"/>
          </p:cNvSpPr>
          <p:nvPr/>
        </p:nvSpPr>
        <p:spPr bwMode="auto">
          <a:xfrm>
            <a:off x="3455988" y="6345238"/>
            <a:ext cx="1368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200"/>
              <a:t>Alt Power source</a:t>
            </a:r>
          </a:p>
        </p:txBody>
      </p:sp>
      <p:sp>
        <p:nvSpPr>
          <p:cNvPr id="18456" name="Line 81"/>
          <p:cNvSpPr>
            <a:spLocks noChangeShapeType="1"/>
          </p:cNvSpPr>
          <p:nvPr/>
        </p:nvSpPr>
        <p:spPr bwMode="auto">
          <a:xfrm>
            <a:off x="3887788" y="333375"/>
            <a:ext cx="0" cy="35877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57" name="Line 82"/>
          <p:cNvSpPr>
            <a:spLocks noChangeShapeType="1"/>
          </p:cNvSpPr>
          <p:nvPr/>
        </p:nvSpPr>
        <p:spPr bwMode="auto">
          <a:xfrm>
            <a:off x="3959225" y="333375"/>
            <a:ext cx="0" cy="35877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58" name="Text Box 83"/>
          <p:cNvSpPr txBox="1">
            <a:spLocks noChangeArrowheads="1"/>
          </p:cNvSpPr>
          <p:nvPr/>
        </p:nvSpPr>
        <p:spPr bwMode="auto">
          <a:xfrm>
            <a:off x="3384550" y="115888"/>
            <a:ext cx="1116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200"/>
              <a:t>Power source</a:t>
            </a:r>
          </a:p>
        </p:txBody>
      </p:sp>
      <p:sp>
        <p:nvSpPr>
          <p:cNvPr id="18459" name="Line 84"/>
          <p:cNvSpPr>
            <a:spLocks noChangeShapeType="1"/>
          </p:cNvSpPr>
          <p:nvPr/>
        </p:nvSpPr>
        <p:spPr bwMode="auto">
          <a:xfrm>
            <a:off x="3887788" y="1341438"/>
            <a:ext cx="0" cy="15398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60" name="Line 85"/>
          <p:cNvSpPr>
            <a:spLocks noChangeShapeType="1"/>
          </p:cNvSpPr>
          <p:nvPr/>
        </p:nvSpPr>
        <p:spPr bwMode="auto">
          <a:xfrm>
            <a:off x="3924300" y="1341438"/>
            <a:ext cx="0" cy="179387"/>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61" name="Line 86"/>
          <p:cNvSpPr>
            <a:spLocks noChangeShapeType="1"/>
          </p:cNvSpPr>
          <p:nvPr/>
        </p:nvSpPr>
        <p:spPr bwMode="auto">
          <a:xfrm>
            <a:off x="6119813" y="4184650"/>
            <a:ext cx="215900" cy="1079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62" name="Line 87"/>
          <p:cNvSpPr>
            <a:spLocks noChangeShapeType="1"/>
          </p:cNvSpPr>
          <p:nvPr/>
        </p:nvSpPr>
        <p:spPr bwMode="auto">
          <a:xfrm flipV="1">
            <a:off x="6319838" y="2457450"/>
            <a:ext cx="231775" cy="152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63" name="Line 88"/>
          <p:cNvSpPr>
            <a:spLocks noChangeShapeType="1"/>
          </p:cNvSpPr>
          <p:nvPr/>
        </p:nvSpPr>
        <p:spPr bwMode="auto">
          <a:xfrm flipH="1">
            <a:off x="2339975" y="4584700"/>
            <a:ext cx="249238" cy="21272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64" name="Line 89"/>
          <p:cNvSpPr>
            <a:spLocks noChangeShapeType="1"/>
          </p:cNvSpPr>
          <p:nvPr/>
        </p:nvSpPr>
        <p:spPr bwMode="auto">
          <a:xfrm>
            <a:off x="1547813" y="3249613"/>
            <a:ext cx="2159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65" name="Line 90"/>
          <p:cNvSpPr>
            <a:spLocks noChangeShapeType="1"/>
          </p:cNvSpPr>
          <p:nvPr/>
        </p:nvSpPr>
        <p:spPr bwMode="auto">
          <a:xfrm>
            <a:off x="2303463" y="1592263"/>
            <a:ext cx="252412" cy="3238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66" name="Line 91"/>
          <p:cNvSpPr>
            <a:spLocks noChangeShapeType="1"/>
          </p:cNvSpPr>
          <p:nvPr/>
        </p:nvSpPr>
        <p:spPr bwMode="auto">
          <a:xfrm flipH="1">
            <a:off x="5521325" y="1628775"/>
            <a:ext cx="238125" cy="2381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67" name="Line 92"/>
          <p:cNvSpPr>
            <a:spLocks noChangeShapeType="1"/>
          </p:cNvSpPr>
          <p:nvPr/>
        </p:nvSpPr>
        <p:spPr bwMode="auto">
          <a:xfrm flipH="1">
            <a:off x="2339975" y="4545013"/>
            <a:ext cx="252413" cy="21590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68" name="Line 93"/>
          <p:cNvSpPr>
            <a:spLocks noChangeShapeType="1"/>
          </p:cNvSpPr>
          <p:nvPr/>
        </p:nvSpPr>
        <p:spPr bwMode="auto">
          <a:xfrm>
            <a:off x="2303463" y="1665288"/>
            <a:ext cx="249237" cy="3143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69" name="Line 94"/>
          <p:cNvSpPr>
            <a:spLocks noChangeShapeType="1"/>
          </p:cNvSpPr>
          <p:nvPr/>
        </p:nvSpPr>
        <p:spPr bwMode="auto">
          <a:xfrm>
            <a:off x="1547813" y="3213100"/>
            <a:ext cx="252412" cy="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70" name="Line 95"/>
          <p:cNvSpPr>
            <a:spLocks noChangeShapeType="1"/>
          </p:cNvSpPr>
          <p:nvPr/>
        </p:nvSpPr>
        <p:spPr bwMode="auto">
          <a:xfrm flipH="1">
            <a:off x="5580063" y="1628775"/>
            <a:ext cx="215900" cy="2159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71" name="Line 96"/>
          <p:cNvSpPr>
            <a:spLocks noChangeShapeType="1"/>
          </p:cNvSpPr>
          <p:nvPr/>
        </p:nvSpPr>
        <p:spPr bwMode="auto">
          <a:xfrm flipH="1">
            <a:off x="6300788" y="2492375"/>
            <a:ext cx="250825" cy="16033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72" name="Line 97"/>
          <p:cNvSpPr>
            <a:spLocks noChangeShapeType="1"/>
          </p:cNvSpPr>
          <p:nvPr/>
        </p:nvSpPr>
        <p:spPr bwMode="auto">
          <a:xfrm flipH="1" flipV="1">
            <a:off x="6064250" y="4197350"/>
            <a:ext cx="271463" cy="13176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73" name="Line 98"/>
          <p:cNvSpPr>
            <a:spLocks noChangeShapeType="1"/>
          </p:cNvSpPr>
          <p:nvPr/>
        </p:nvSpPr>
        <p:spPr bwMode="auto">
          <a:xfrm>
            <a:off x="6049963" y="1512888"/>
            <a:ext cx="152400" cy="10953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74" name="Line 99"/>
          <p:cNvSpPr>
            <a:spLocks noChangeShapeType="1"/>
          </p:cNvSpPr>
          <p:nvPr/>
        </p:nvSpPr>
        <p:spPr bwMode="auto">
          <a:xfrm>
            <a:off x="6054725" y="1481138"/>
            <a:ext cx="198438" cy="147637"/>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75" name="Text Box 100"/>
          <p:cNvSpPr txBox="1">
            <a:spLocks noChangeArrowheads="1"/>
          </p:cNvSpPr>
          <p:nvPr/>
        </p:nvSpPr>
        <p:spPr bwMode="auto">
          <a:xfrm>
            <a:off x="2460625" y="2506663"/>
            <a:ext cx="337185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US" sz="1600" u="sng" dirty="0">
                <a:solidFill>
                  <a:schemeClr val="bg1"/>
                </a:solidFill>
              </a:rPr>
              <a:t>Redundant loops can be added for better survivability.</a:t>
            </a:r>
          </a:p>
          <a:p>
            <a:pPr algn="ctr" eaLnBrk="1" hangingPunct="1">
              <a:spcBef>
                <a:spcPct val="50000"/>
              </a:spcBef>
            </a:pPr>
            <a:r>
              <a:rPr lang="en-US" sz="1600" u="sng" dirty="0">
                <a:solidFill>
                  <a:schemeClr val="bg1"/>
                </a:solidFill>
              </a:rPr>
              <a:t>Redundant loops will be located geographically separated to minimize chance of losses.</a:t>
            </a:r>
          </a:p>
        </p:txBody>
      </p:sp>
      <p:grpSp>
        <p:nvGrpSpPr>
          <p:cNvPr id="18476" name="Group 101"/>
          <p:cNvGrpSpPr>
            <a:grpSpLocks/>
          </p:cNvGrpSpPr>
          <p:nvPr/>
        </p:nvGrpSpPr>
        <p:grpSpPr bwMode="auto">
          <a:xfrm>
            <a:off x="1584325" y="1517650"/>
            <a:ext cx="201613" cy="631825"/>
            <a:chOff x="864" y="589"/>
            <a:chExt cx="168" cy="649"/>
          </a:xfrm>
        </p:grpSpPr>
        <p:grpSp>
          <p:nvGrpSpPr>
            <p:cNvPr id="18497" name="Group 102"/>
            <p:cNvGrpSpPr>
              <a:grpSpLocks/>
            </p:cNvGrpSpPr>
            <p:nvPr/>
          </p:nvGrpSpPr>
          <p:grpSpPr bwMode="auto">
            <a:xfrm>
              <a:off x="896" y="619"/>
              <a:ext cx="105" cy="92"/>
              <a:chOff x="453" y="300"/>
              <a:chExt cx="227" cy="204"/>
            </a:xfrm>
          </p:grpSpPr>
          <p:sp>
            <p:nvSpPr>
              <p:cNvPr id="18515" name="Oval 103"/>
              <p:cNvSpPr>
                <a:spLocks noChangeArrowheads="1"/>
              </p:cNvSpPr>
              <p:nvPr/>
            </p:nvSpPr>
            <p:spPr bwMode="auto">
              <a:xfrm>
                <a:off x="452" y="299"/>
                <a:ext cx="229" cy="206"/>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16" name="Line 104"/>
              <p:cNvSpPr>
                <a:spLocks noChangeShapeType="1"/>
              </p:cNvSpPr>
              <p:nvPr/>
            </p:nvSpPr>
            <p:spPr bwMode="auto">
              <a:xfrm flipH="1" flipV="1">
                <a:off x="521" y="346"/>
                <a:ext cx="46" cy="13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8498" name="Group 105"/>
            <p:cNvGrpSpPr>
              <a:grpSpLocks/>
            </p:cNvGrpSpPr>
            <p:nvPr/>
          </p:nvGrpSpPr>
          <p:grpSpPr bwMode="auto">
            <a:xfrm>
              <a:off x="896" y="721"/>
              <a:ext cx="105" cy="91"/>
              <a:chOff x="453" y="300"/>
              <a:chExt cx="227" cy="204"/>
            </a:xfrm>
          </p:grpSpPr>
          <p:sp>
            <p:nvSpPr>
              <p:cNvPr id="18513" name="Oval 106"/>
              <p:cNvSpPr>
                <a:spLocks noChangeArrowheads="1"/>
              </p:cNvSpPr>
              <p:nvPr/>
            </p:nvSpPr>
            <p:spPr bwMode="auto">
              <a:xfrm>
                <a:off x="452" y="300"/>
                <a:ext cx="229" cy="205"/>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14" name="Line 107"/>
              <p:cNvSpPr>
                <a:spLocks noChangeShapeType="1"/>
              </p:cNvSpPr>
              <p:nvPr/>
            </p:nvSpPr>
            <p:spPr bwMode="auto">
              <a:xfrm flipH="1" flipV="1">
                <a:off x="521" y="348"/>
                <a:ext cx="46"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8499" name="Group 108"/>
            <p:cNvGrpSpPr>
              <a:grpSpLocks/>
            </p:cNvGrpSpPr>
            <p:nvPr/>
          </p:nvGrpSpPr>
          <p:grpSpPr bwMode="auto">
            <a:xfrm>
              <a:off x="896" y="822"/>
              <a:ext cx="105" cy="92"/>
              <a:chOff x="453" y="300"/>
              <a:chExt cx="227" cy="204"/>
            </a:xfrm>
          </p:grpSpPr>
          <p:sp>
            <p:nvSpPr>
              <p:cNvPr id="18511" name="Oval 109"/>
              <p:cNvSpPr>
                <a:spLocks noChangeArrowheads="1"/>
              </p:cNvSpPr>
              <p:nvPr/>
            </p:nvSpPr>
            <p:spPr bwMode="auto">
              <a:xfrm>
                <a:off x="452" y="300"/>
                <a:ext cx="229" cy="199"/>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12" name="Line 110"/>
              <p:cNvSpPr>
                <a:spLocks noChangeShapeType="1"/>
              </p:cNvSpPr>
              <p:nvPr/>
            </p:nvSpPr>
            <p:spPr bwMode="auto">
              <a:xfrm flipH="1" flipV="1">
                <a:off x="521" y="347"/>
                <a:ext cx="46" cy="13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8500" name="Group 111"/>
            <p:cNvGrpSpPr>
              <a:grpSpLocks/>
            </p:cNvGrpSpPr>
            <p:nvPr/>
          </p:nvGrpSpPr>
          <p:grpSpPr bwMode="auto">
            <a:xfrm>
              <a:off x="896" y="924"/>
              <a:ext cx="105" cy="91"/>
              <a:chOff x="453" y="300"/>
              <a:chExt cx="227" cy="204"/>
            </a:xfrm>
          </p:grpSpPr>
          <p:sp>
            <p:nvSpPr>
              <p:cNvPr id="18509" name="Oval 112"/>
              <p:cNvSpPr>
                <a:spLocks noChangeArrowheads="1"/>
              </p:cNvSpPr>
              <p:nvPr/>
            </p:nvSpPr>
            <p:spPr bwMode="auto">
              <a:xfrm>
                <a:off x="452" y="295"/>
                <a:ext cx="229" cy="208"/>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10" name="Line 113"/>
              <p:cNvSpPr>
                <a:spLocks noChangeShapeType="1"/>
              </p:cNvSpPr>
              <p:nvPr/>
            </p:nvSpPr>
            <p:spPr bwMode="auto">
              <a:xfrm flipH="1" flipV="1">
                <a:off x="521" y="346"/>
                <a:ext cx="46"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8501" name="Group 114"/>
            <p:cNvGrpSpPr>
              <a:grpSpLocks/>
            </p:cNvGrpSpPr>
            <p:nvPr/>
          </p:nvGrpSpPr>
          <p:grpSpPr bwMode="auto">
            <a:xfrm>
              <a:off x="896" y="1025"/>
              <a:ext cx="105" cy="91"/>
              <a:chOff x="453" y="300"/>
              <a:chExt cx="227" cy="204"/>
            </a:xfrm>
          </p:grpSpPr>
          <p:sp>
            <p:nvSpPr>
              <p:cNvPr id="18507" name="Oval 115"/>
              <p:cNvSpPr>
                <a:spLocks noChangeArrowheads="1"/>
              </p:cNvSpPr>
              <p:nvPr/>
            </p:nvSpPr>
            <p:spPr bwMode="auto">
              <a:xfrm>
                <a:off x="452" y="299"/>
                <a:ext cx="229" cy="205"/>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08" name="Line 116"/>
              <p:cNvSpPr>
                <a:spLocks noChangeShapeType="1"/>
              </p:cNvSpPr>
              <p:nvPr/>
            </p:nvSpPr>
            <p:spPr bwMode="auto">
              <a:xfrm flipH="1" flipV="1">
                <a:off x="521" y="346"/>
                <a:ext cx="46"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8502" name="Group 117"/>
            <p:cNvGrpSpPr>
              <a:grpSpLocks/>
            </p:cNvGrpSpPr>
            <p:nvPr/>
          </p:nvGrpSpPr>
          <p:grpSpPr bwMode="auto">
            <a:xfrm>
              <a:off x="896" y="1126"/>
              <a:ext cx="105" cy="91"/>
              <a:chOff x="453" y="300"/>
              <a:chExt cx="227" cy="204"/>
            </a:xfrm>
          </p:grpSpPr>
          <p:sp>
            <p:nvSpPr>
              <p:cNvPr id="18505" name="Oval 118"/>
              <p:cNvSpPr>
                <a:spLocks noChangeArrowheads="1"/>
              </p:cNvSpPr>
              <p:nvPr/>
            </p:nvSpPr>
            <p:spPr bwMode="auto">
              <a:xfrm>
                <a:off x="452" y="299"/>
                <a:ext cx="229" cy="205"/>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06" name="Line 119"/>
              <p:cNvSpPr>
                <a:spLocks noChangeShapeType="1"/>
              </p:cNvSpPr>
              <p:nvPr/>
            </p:nvSpPr>
            <p:spPr bwMode="auto">
              <a:xfrm flipH="1" flipV="1">
                <a:off x="521" y="346"/>
                <a:ext cx="46"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8503" name="Rectangle 120"/>
            <p:cNvSpPr>
              <a:spLocks noChangeArrowheads="1"/>
            </p:cNvSpPr>
            <p:nvPr/>
          </p:nvSpPr>
          <p:spPr bwMode="auto">
            <a:xfrm>
              <a:off x="864" y="589"/>
              <a:ext cx="168" cy="649"/>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504" name="Rectangle 121"/>
            <p:cNvSpPr>
              <a:spLocks noChangeArrowheads="1"/>
            </p:cNvSpPr>
            <p:nvPr/>
          </p:nvSpPr>
          <p:spPr bwMode="auto">
            <a:xfrm>
              <a:off x="1002" y="892"/>
              <a:ext cx="20" cy="3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sp>
        <p:nvSpPr>
          <p:cNvPr id="18477" name="Oval 122"/>
          <p:cNvSpPr>
            <a:spLocks noChangeArrowheads="1"/>
          </p:cNvSpPr>
          <p:nvPr/>
        </p:nvSpPr>
        <p:spPr bwMode="auto">
          <a:xfrm>
            <a:off x="520700" y="466725"/>
            <a:ext cx="7281863" cy="5578475"/>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478" name="Oval 123"/>
          <p:cNvSpPr>
            <a:spLocks noChangeArrowheads="1"/>
          </p:cNvSpPr>
          <p:nvPr/>
        </p:nvSpPr>
        <p:spPr bwMode="auto">
          <a:xfrm>
            <a:off x="550863" y="496888"/>
            <a:ext cx="7213600" cy="5516562"/>
          </a:xfrm>
          <a:prstGeom prst="ellipse">
            <a:avLst/>
          </a:prstGeom>
          <a:noFill/>
          <a:ln w="1270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8479" name="Line 126"/>
          <p:cNvSpPr>
            <a:spLocks noChangeShapeType="1"/>
          </p:cNvSpPr>
          <p:nvPr/>
        </p:nvSpPr>
        <p:spPr bwMode="auto">
          <a:xfrm flipV="1">
            <a:off x="5810250" y="842963"/>
            <a:ext cx="195263" cy="28098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80" name="Line 127"/>
          <p:cNvSpPr>
            <a:spLocks noChangeShapeType="1"/>
          </p:cNvSpPr>
          <p:nvPr/>
        </p:nvSpPr>
        <p:spPr bwMode="auto">
          <a:xfrm flipV="1">
            <a:off x="7053263" y="2333625"/>
            <a:ext cx="552450" cy="190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81" name="Line 128"/>
          <p:cNvSpPr>
            <a:spLocks noChangeShapeType="1"/>
          </p:cNvSpPr>
          <p:nvPr/>
        </p:nvSpPr>
        <p:spPr bwMode="auto">
          <a:xfrm flipV="1">
            <a:off x="5853113" y="895350"/>
            <a:ext cx="161925" cy="22860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82" name="Line 129"/>
          <p:cNvSpPr>
            <a:spLocks noChangeShapeType="1"/>
          </p:cNvSpPr>
          <p:nvPr/>
        </p:nvSpPr>
        <p:spPr bwMode="auto">
          <a:xfrm flipV="1">
            <a:off x="7053263" y="2371725"/>
            <a:ext cx="514350" cy="1905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83" name="Line 130"/>
          <p:cNvSpPr>
            <a:spLocks noChangeShapeType="1"/>
          </p:cNvSpPr>
          <p:nvPr/>
        </p:nvSpPr>
        <p:spPr bwMode="auto">
          <a:xfrm>
            <a:off x="5776913" y="5381625"/>
            <a:ext cx="204787" cy="2905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84" name="Line 131"/>
          <p:cNvSpPr>
            <a:spLocks noChangeShapeType="1"/>
          </p:cNvSpPr>
          <p:nvPr/>
        </p:nvSpPr>
        <p:spPr bwMode="auto">
          <a:xfrm>
            <a:off x="5729288" y="5372100"/>
            <a:ext cx="200025" cy="28098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85" name="Line 132"/>
          <p:cNvSpPr>
            <a:spLocks noChangeShapeType="1"/>
          </p:cNvSpPr>
          <p:nvPr/>
        </p:nvSpPr>
        <p:spPr bwMode="auto">
          <a:xfrm>
            <a:off x="6748463" y="4581525"/>
            <a:ext cx="319087" cy="29051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86" name="Line 133"/>
          <p:cNvSpPr>
            <a:spLocks noChangeShapeType="1"/>
          </p:cNvSpPr>
          <p:nvPr/>
        </p:nvSpPr>
        <p:spPr bwMode="auto">
          <a:xfrm>
            <a:off x="6705600" y="4581525"/>
            <a:ext cx="376238" cy="3429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87" name="Line 134"/>
          <p:cNvSpPr>
            <a:spLocks noChangeShapeType="1"/>
          </p:cNvSpPr>
          <p:nvPr/>
        </p:nvSpPr>
        <p:spPr bwMode="auto">
          <a:xfrm flipH="1">
            <a:off x="1866900" y="5091113"/>
            <a:ext cx="214313" cy="290512"/>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88" name="Line 135"/>
          <p:cNvSpPr>
            <a:spLocks noChangeShapeType="1"/>
          </p:cNvSpPr>
          <p:nvPr/>
        </p:nvSpPr>
        <p:spPr bwMode="auto">
          <a:xfrm flipH="1">
            <a:off x="1814513" y="5081588"/>
            <a:ext cx="233362" cy="30956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89" name="Line 136"/>
          <p:cNvSpPr>
            <a:spLocks noChangeShapeType="1"/>
          </p:cNvSpPr>
          <p:nvPr/>
        </p:nvSpPr>
        <p:spPr bwMode="auto">
          <a:xfrm flipH="1">
            <a:off x="514350" y="3186113"/>
            <a:ext cx="523875" cy="476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90" name="Line 137"/>
          <p:cNvSpPr>
            <a:spLocks noChangeShapeType="1"/>
          </p:cNvSpPr>
          <p:nvPr/>
        </p:nvSpPr>
        <p:spPr bwMode="auto">
          <a:xfrm flipH="1">
            <a:off x="552450" y="3224213"/>
            <a:ext cx="485775" cy="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91" name="Line 138"/>
          <p:cNvSpPr>
            <a:spLocks noChangeShapeType="1"/>
          </p:cNvSpPr>
          <p:nvPr/>
        </p:nvSpPr>
        <p:spPr bwMode="auto">
          <a:xfrm flipH="1" flipV="1">
            <a:off x="1933575" y="1085850"/>
            <a:ext cx="200025" cy="25241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492" name="Line 139"/>
          <p:cNvSpPr>
            <a:spLocks noChangeShapeType="1"/>
          </p:cNvSpPr>
          <p:nvPr/>
        </p:nvSpPr>
        <p:spPr bwMode="auto">
          <a:xfrm flipH="1" flipV="1">
            <a:off x="1876425" y="1081088"/>
            <a:ext cx="209550" cy="25717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pic>
        <p:nvPicPr>
          <p:cNvPr id="143" name="Picture 1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5" y="26986"/>
            <a:ext cx="1272703" cy="1236959"/>
          </a:xfrm>
          <a:prstGeom prst="rect">
            <a:avLst/>
          </a:prstGeom>
        </p:spPr>
      </p:pic>
      <p:sp>
        <p:nvSpPr>
          <p:cNvPr id="144" name="TextBox 143"/>
          <p:cNvSpPr txBox="1"/>
          <p:nvPr/>
        </p:nvSpPr>
        <p:spPr>
          <a:xfrm>
            <a:off x="52782" y="1206170"/>
            <a:ext cx="1242618" cy="646331"/>
          </a:xfrm>
          <a:prstGeom prst="rect">
            <a:avLst/>
          </a:prstGeom>
          <a:noFill/>
        </p:spPr>
        <p:txBody>
          <a:bodyPr wrap="square" rtlCol="0">
            <a:spAutoFit/>
          </a:bodyPr>
          <a:lstStyle/>
          <a:p>
            <a:pPr algn="ctr"/>
            <a:r>
              <a:rPr lang="en-US" sz="1800" dirty="0">
                <a:solidFill>
                  <a:srgbClr val="FFC000"/>
                </a:solidFill>
                <a:latin typeface="Century Schoolbook" panose="02040604050505020304" pitchFamily="18" charset="0"/>
              </a:rPr>
              <a:t>Design</a:t>
            </a:r>
          </a:p>
          <a:p>
            <a:pPr algn="ctr"/>
            <a:r>
              <a:rPr lang="en-US" sz="1800" dirty="0">
                <a:solidFill>
                  <a:srgbClr val="FFC000"/>
                </a:solidFill>
                <a:latin typeface="Century Schoolbook" panose="02040604050505020304" pitchFamily="18" charset="0"/>
              </a:rPr>
              <a:t>Concept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Oval 182"/>
          <p:cNvSpPr/>
          <p:nvPr/>
        </p:nvSpPr>
        <p:spPr>
          <a:xfrm>
            <a:off x="4551363" y="4500563"/>
            <a:ext cx="552450" cy="250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 name="Oval 181"/>
          <p:cNvSpPr/>
          <p:nvPr/>
        </p:nvSpPr>
        <p:spPr>
          <a:xfrm>
            <a:off x="2114550" y="5810250"/>
            <a:ext cx="533400" cy="2492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 name="Oval 180"/>
          <p:cNvSpPr/>
          <p:nvPr/>
        </p:nvSpPr>
        <p:spPr>
          <a:xfrm>
            <a:off x="981075" y="4037013"/>
            <a:ext cx="547688" cy="2667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 name="Oval 179"/>
          <p:cNvSpPr/>
          <p:nvPr/>
        </p:nvSpPr>
        <p:spPr>
          <a:xfrm>
            <a:off x="4408488" y="1685925"/>
            <a:ext cx="587375" cy="3000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9462" name="Group 2"/>
          <p:cNvGrpSpPr>
            <a:grpSpLocks/>
          </p:cNvGrpSpPr>
          <p:nvPr/>
        </p:nvGrpSpPr>
        <p:grpSpPr bwMode="auto">
          <a:xfrm>
            <a:off x="6842125" y="3740150"/>
            <a:ext cx="601663" cy="765175"/>
            <a:chOff x="4310" y="2024"/>
            <a:chExt cx="1089" cy="1343"/>
          </a:xfrm>
        </p:grpSpPr>
        <p:grpSp>
          <p:nvGrpSpPr>
            <p:cNvPr id="19584" name="Group 3"/>
            <p:cNvGrpSpPr>
              <a:grpSpLocks/>
            </p:cNvGrpSpPr>
            <p:nvPr/>
          </p:nvGrpSpPr>
          <p:grpSpPr bwMode="auto">
            <a:xfrm>
              <a:off x="4536" y="2024"/>
              <a:ext cx="386" cy="141"/>
              <a:chOff x="3787" y="68"/>
              <a:chExt cx="386" cy="141"/>
            </a:xfrm>
          </p:grpSpPr>
          <p:sp>
            <p:nvSpPr>
              <p:cNvPr id="19622" name="Rectangle 4"/>
              <p:cNvSpPr>
                <a:spLocks noChangeArrowheads="1"/>
              </p:cNvSpPr>
              <p:nvPr/>
            </p:nvSpPr>
            <p:spPr bwMode="auto">
              <a:xfrm>
                <a:off x="3788" y="166"/>
                <a:ext cx="385" cy="47"/>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623" name="Rectangle 5"/>
              <p:cNvSpPr>
                <a:spLocks noChangeArrowheads="1"/>
              </p:cNvSpPr>
              <p:nvPr/>
            </p:nvSpPr>
            <p:spPr bwMode="auto">
              <a:xfrm>
                <a:off x="4081" y="96"/>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624" name="Rectangle 6"/>
              <p:cNvSpPr>
                <a:spLocks noChangeArrowheads="1"/>
              </p:cNvSpPr>
              <p:nvPr/>
            </p:nvSpPr>
            <p:spPr bwMode="auto">
              <a:xfrm>
                <a:off x="3788" y="96"/>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625" name="AutoShape 7"/>
              <p:cNvSpPr>
                <a:spLocks noChangeArrowheads="1"/>
              </p:cNvSpPr>
              <p:nvPr/>
            </p:nvSpPr>
            <p:spPr bwMode="auto">
              <a:xfrm>
                <a:off x="3834" y="68"/>
                <a:ext cx="270" cy="98"/>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9585" name="Group 8"/>
            <p:cNvGrpSpPr>
              <a:grpSpLocks/>
            </p:cNvGrpSpPr>
            <p:nvPr/>
          </p:nvGrpSpPr>
          <p:grpSpPr bwMode="auto">
            <a:xfrm>
              <a:off x="4877" y="2228"/>
              <a:ext cx="386" cy="141"/>
              <a:chOff x="3787" y="68"/>
              <a:chExt cx="386" cy="141"/>
            </a:xfrm>
          </p:grpSpPr>
          <p:sp>
            <p:nvSpPr>
              <p:cNvPr id="19618" name="Rectangle 9"/>
              <p:cNvSpPr>
                <a:spLocks noChangeArrowheads="1"/>
              </p:cNvSpPr>
              <p:nvPr/>
            </p:nvSpPr>
            <p:spPr bwMode="auto">
              <a:xfrm>
                <a:off x="3786" y="165"/>
                <a:ext cx="388"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619" name="Rectangle 10"/>
              <p:cNvSpPr>
                <a:spLocks noChangeArrowheads="1"/>
              </p:cNvSpPr>
              <p:nvPr/>
            </p:nvSpPr>
            <p:spPr bwMode="auto">
              <a:xfrm>
                <a:off x="4082" y="95"/>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620" name="Rectangle 11"/>
              <p:cNvSpPr>
                <a:spLocks noChangeArrowheads="1"/>
              </p:cNvSpPr>
              <p:nvPr/>
            </p:nvSpPr>
            <p:spPr bwMode="auto">
              <a:xfrm>
                <a:off x="3786" y="95"/>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621" name="AutoShape 12"/>
              <p:cNvSpPr>
                <a:spLocks noChangeArrowheads="1"/>
              </p:cNvSpPr>
              <p:nvPr/>
            </p:nvSpPr>
            <p:spPr bwMode="auto">
              <a:xfrm>
                <a:off x="3832" y="67"/>
                <a:ext cx="273" cy="98"/>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9586" name="Group 13"/>
            <p:cNvGrpSpPr>
              <a:grpSpLocks/>
            </p:cNvGrpSpPr>
            <p:nvPr/>
          </p:nvGrpSpPr>
          <p:grpSpPr bwMode="auto">
            <a:xfrm>
              <a:off x="4990" y="2477"/>
              <a:ext cx="386" cy="141"/>
              <a:chOff x="3787" y="68"/>
              <a:chExt cx="386" cy="141"/>
            </a:xfrm>
          </p:grpSpPr>
          <p:sp>
            <p:nvSpPr>
              <p:cNvPr id="19614" name="Rectangle 14"/>
              <p:cNvSpPr>
                <a:spLocks noChangeArrowheads="1"/>
              </p:cNvSpPr>
              <p:nvPr/>
            </p:nvSpPr>
            <p:spPr bwMode="auto">
              <a:xfrm>
                <a:off x="3788" y="164"/>
                <a:ext cx="385"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615" name="Rectangle 15"/>
              <p:cNvSpPr>
                <a:spLocks noChangeArrowheads="1"/>
              </p:cNvSpPr>
              <p:nvPr/>
            </p:nvSpPr>
            <p:spPr bwMode="auto">
              <a:xfrm>
                <a:off x="4081" y="97"/>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616" name="Rectangle 16"/>
              <p:cNvSpPr>
                <a:spLocks noChangeArrowheads="1"/>
              </p:cNvSpPr>
              <p:nvPr/>
            </p:nvSpPr>
            <p:spPr bwMode="auto">
              <a:xfrm>
                <a:off x="3788" y="97"/>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617" name="AutoShape 17"/>
              <p:cNvSpPr>
                <a:spLocks noChangeArrowheads="1"/>
              </p:cNvSpPr>
              <p:nvPr/>
            </p:nvSpPr>
            <p:spPr bwMode="auto">
              <a:xfrm>
                <a:off x="3834" y="69"/>
                <a:ext cx="270" cy="95"/>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9587" name="Group 18"/>
            <p:cNvGrpSpPr>
              <a:grpSpLocks/>
            </p:cNvGrpSpPr>
            <p:nvPr/>
          </p:nvGrpSpPr>
          <p:grpSpPr bwMode="auto">
            <a:xfrm>
              <a:off x="5013" y="2727"/>
              <a:ext cx="386" cy="141"/>
              <a:chOff x="3787" y="68"/>
              <a:chExt cx="386" cy="141"/>
            </a:xfrm>
          </p:grpSpPr>
          <p:sp>
            <p:nvSpPr>
              <p:cNvPr id="19610" name="Rectangle 19"/>
              <p:cNvSpPr>
                <a:spLocks noChangeArrowheads="1"/>
              </p:cNvSpPr>
              <p:nvPr/>
            </p:nvSpPr>
            <p:spPr bwMode="auto">
              <a:xfrm>
                <a:off x="3788" y="165"/>
                <a:ext cx="385"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611" name="Rectangle 20"/>
              <p:cNvSpPr>
                <a:spLocks noChangeArrowheads="1"/>
              </p:cNvSpPr>
              <p:nvPr/>
            </p:nvSpPr>
            <p:spPr bwMode="auto">
              <a:xfrm>
                <a:off x="4081" y="95"/>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612" name="Rectangle 21"/>
              <p:cNvSpPr>
                <a:spLocks noChangeArrowheads="1"/>
              </p:cNvSpPr>
              <p:nvPr/>
            </p:nvSpPr>
            <p:spPr bwMode="auto">
              <a:xfrm>
                <a:off x="3788" y="95"/>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613" name="AutoShape 22"/>
              <p:cNvSpPr>
                <a:spLocks noChangeArrowheads="1"/>
              </p:cNvSpPr>
              <p:nvPr/>
            </p:nvSpPr>
            <p:spPr bwMode="auto">
              <a:xfrm>
                <a:off x="3834" y="67"/>
                <a:ext cx="270" cy="98"/>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9588" name="Group 23"/>
            <p:cNvGrpSpPr>
              <a:grpSpLocks/>
            </p:cNvGrpSpPr>
            <p:nvPr/>
          </p:nvGrpSpPr>
          <p:grpSpPr bwMode="auto">
            <a:xfrm>
              <a:off x="4922" y="3021"/>
              <a:ext cx="386" cy="141"/>
              <a:chOff x="3787" y="68"/>
              <a:chExt cx="386" cy="141"/>
            </a:xfrm>
          </p:grpSpPr>
          <p:sp>
            <p:nvSpPr>
              <p:cNvPr id="19606" name="Rectangle 24"/>
              <p:cNvSpPr>
                <a:spLocks noChangeArrowheads="1"/>
              </p:cNvSpPr>
              <p:nvPr/>
            </p:nvSpPr>
            <p:spPr bwMode="auto">
              <a:xfrm>
                <a:off x="3787" y="163"/>
                <a:ext cx="385"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607" name="Rectangle 25"/>
              <p:cNvSpPr>
                <a:spLocks noChangeArrowheads="1"/>
              </p:cNvSpPr>
              <p:nvPr/>
            </p:nvSpPr>
            <p:spPr bwMode="auto">
              <a:xfrm>
                <a:off x="4080" y="96"/>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608" name="Rectangle 26"/>
              <p:cNvSpPr>
                <a:spLocks noChangeArrowheads="1"/>
              </p:cNvSpPr>
              <p:nvPr/>
            </p:nvSpPr>
            <p:spPr bwMode="auto">
              <a:xfrm>
                <a:off x="3787" y="96"/>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609" name="AutoShape 27"/>
              <p:cNvSpPr>
                <a:spLocks noChangeArrowheads="1"/>
              </p:cNvSpPr>
              <p:nvPr/>
            </p:nvSpPr>
            <p:spPr bwMode="auto">
              <a:xfrm>
                <a:off x="3833" y="68"/>
                <a:ext cx="270" cy="95"/>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grpSp>
          <p:nvGrpSpPr>
            <p:cNvPr id="19589" name="Group 28"/>
            <p:cNvGrpSpPr>
              <a:grpSpLocks/>
            </p:cNvGrpSpPr>
            <p:nvPr/>
          </p:nvGrpSpPr>
          <p:grpSpPr bwMode="auto">
            <a:xfrm>
              <a:off x="4582" y="3226"/>
              <a:ext cx="386" cy="141"/>
              <a:chOff x="3787" y="68"/>
              <a:chExt cx="386" cy="141"/>
            </a:xfrm>
          </p:grpSpPr>
          <p:sp>
            <p:nvSpPr>
              <p:cNvPr id="19602" name="Rectangle 29"/>
              <p:cNvSpPr>
                <a:spLocks noChangeArrowheads="1"/>
              </p:cNvSpPr>
              <p:nvPr/>
            </p:nvSpPr>
            <p:spPr bwMode="auto">
              <a:xfrm>
                <a:off x="3788" y="164"/>
                <a:ext cx="385" cy="4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603" name="Rectangle 30"/>
              <p:cNvSpPr>
                <a:spLocks noChangeArrowheads="1"/>
              </p:cNvSpPr>
              <p:nvPr/>
            </p:nvSpPr>
            <p:spPr bwMode="auto">
              <a:xfrm>
                <a:off x="4081" y="95"/>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604" name="Rectangle 31"/>
              <p:cNvSpPr>
                <a:spLocks noChangeArrowheads="1"/>
              </p:cNvSpPr>
              <p:nvPr/>
            </p:nvSpPr>
            <p:spPr bwMode="auto">
              <a:xfrm>
                <a:off x="3788" y="95"/>
                <a:ext cx="69" cy="22"/>
              </a:xfrm>
              <a:prstGeom prst="rect">
                <a:avLst/>
              </a:prstGeom>
              <a:solidFill>
                <a:srgbClr val="0B8F3D"/>
              </a:solidFill>
              <a:ln w="12700" cap="sq">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605" name="AutoShape 32"/>
              <p:cNvSpPr>
                <a:spLocks noChangeArrowheads="1"/>
              </p:cNvSpPr>
              <p:nvPr/>
            </p:nvSpPr>
            <p:spPr bwMode="auto">
              <a:xfrm>
                <a:off x="3834" y="67"/>
                <a:ext cx="270" cy="98"/>
              </a:xfrm>
              <a:prstGeom prst="roundRect">
                <a:avLst>
                  <a:gd name="adj" fmla="val 16667"/>
                </a:avLst>
              </a:prstGeom>
              <a:solidFill>
                <a:srgbClr val="0B8F3D"/>
              </a:solidFill>
              <a:ln w="12700" cap="sq">
                <a:solidFill>
                  <a:schemeClr val="tx1"/>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sp>
          <p:nvSpPr>
            <p:cNvPr id="19590" name="Line 33"/>
            <p:cNvSpPr>
              <a:spLocks noChangeShapeType="1"/>
            </p:cNvSpPr>
            <p:nvPr/>
          </p:nvSpPr>
          <p:spPr bwMode="auto">
            <a:xfrm flipV="1">
              <a:off x="4310" y="2138"/>
              <a:ext cx="227" cy="47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91" name="Line 34"/>
            <p:cNvSpPr>
              <a:spLocks noChangeShapeType="1"/>
            </p:cNvSpPr>
            <p:nvPr/>
          </p:nvSpPr>
          <p:spPr bwMode="auto">
            <a:xfrm flipV="1">
              <a:off x="4310" y="2342"/>
              <a:ext cx="566" cy="31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92" name="Line 35"/>
            <p:cNvSpPr>
              <a:spLocks noChangeShapeType="1"/>
            </p:cNvSpPr>
            <p:nvPr/>
          </p:nvSpPr>
          <p:spPr bwMode="auto">
            <a:xfrm flipV="1">
              <a:off x="4310" y="2590"/>
              <a:ext cx="681" cy="11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93" name="Line 36"/>
            <p:cNvSpPr>
              <a:spLocks noChangeShapeType="1"/>
            </p:cNvSpPr>
            <p:nvPr/>
          </p:nvSpPr>
          <p:spPr bwMode="auto">
            <a:xfrm>
              <a:off x="4310" y="2748"/>
              <a:ext cx="704" cy="9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94" name="Line 37"/>
            <p:cNvSpPr>
              <a:spLocks noChangeShapeType="1"/>
            </p:cNvSpPr>
            <p:nvPr/>
          </p:nvSpPr>
          <p:spPr bwMode="auto">
            <a:xfrm>
              <a:off x="4310" y="2796"/>
              <a:ext cx="612" cy="34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95" name="Line 38"/>
            <p:cNvSpPr>
              <a:spLocks noChangeShapeType="1"/>
            </p:cNvSpPr>
            <p:nvPr/>
          </p:nvSpPr>
          <p:spPr bwMode="auto">
            <a:xfrm>
              <a:off x="4310" y="2840"/>
              <a:ext cx="273" cy="499"/>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96" name="Line 39"/>
            <p:cNvSpPr>
              <a:spLocks noChangeShapeType="1"/>
            </p:cNvSpPr>
            <p:nvPr/>
          </p:nvSpPr>
          <p:spPr bwMode="auto">
            <a:xfrm flipV="1">
              <a:off x="4310" y="2161"/>
              <a:ext cx="227" cy="476"/>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97" name="Line 40"/>
            <p:cNvSpPr>
              <a:spLocks noChangeShapeType="1"/>
            </p:cNvSpPr>
            <p:nvPr/>
          </p:nvSpPr>
          <p:spPr bwMode="auto">
            <a:xfrm flipV="1">
              <a:off x="4310" y="2364"/>
              <a:ext cx="566" cy="31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98" name="Line 41"/>
            <p:cNvSpPr>
              <a:spLocks noChangeShapeType="1"/>
            </p:cNvSpPr>
            <p:nvPr/>
          </p:nvSpPr>
          <p:spPr bwMode="auto">
            <a:xfrm flipV="1">
              <a:off x="4310" y="2615"/>
              <a:ext cx="681" cy="111"/>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99" name="Line 42"/>
            <p:cNvSpPr>
              <a:spLocks noChangeShapeType="1"/>
            </p:cNvSpPr>
            <p:nvPr/>
          </p:nvSpPr>
          <p:spPr bwMode="auto">
            <a:xfrm>
              <a:off x="4310" y="2771"/>
              <a:ext cx="704" cy="92"/>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600" name="Line 43"/>
            <p:cNvSpPr>
              <a:spLocks noChangeShapeType="1"/>
            </p:cNvSpPr>
            <p:nvPr/>
          </p:nvSpPr>
          <p:spPr bwMode="auto">
            <a:xfrm>
              <a:off x="4310" y="2818"/>
              <a:ext cx="612" cy="34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601" name="Line 44"/>
            <p:cNvSpPr>
              <a:spLocks noChangeShapeType="1"/>
            </p:cNvSpPr>
            <p:nvPr/>
          </p:nvSpPr>
          <p:spPr bwMode="auto">
            <a:xfrm>
              <a:off x="4310" y="2863"/>
              <a:ext cx="273" cy="499"/>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9463" name="Group 45"/>
          <p:cNvGrpSpPr>
            <a:grpSpLocks/>
          </p:cNvGrpSpPr>
          <p:nvPr/>
        </p:nvGrpSpPr>
        <p:grpSpPr bwMode="auto">
          <a:xfrm>
            <a:off x="6300788" y="4076701"/>
            <a:ext cx="682625" cy="512763"/>
            <a:chOff x="1475" y="2682"/>
            <a:chExt cx="430" cy="323"/>
          </a:xfrm>
        </p:grpSpPr>
        <p:sp>
          <p:nvSpPr>
            <p:cNvPr id="19582" name="Rectangle 46"/>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83" name="Text Box 47"/>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9464" name="Group 48"/>
          <p:cNvGrpSpPr>
            <a:grpSpLocks/>
          </p:cNvGrpSpPr>
          <p:nvPr/>
        </p:nvGrpSpPr>
        <p:grpSpPr bwMode="auto">
          <a:xfrm>
            <a:off x="5364163" y="4868862"/>
            <a:ext cx="682625" cy="512762"/>
            <a:chOff x="1475" y="2682"/>
            <a:chExt cx="430" cy="323"/>
          </a:xfrm>
        </p:grpSpPr>
        <p:sp>
          <p:nvSpPr>
            <p:cNvPr id="19580" name="Rectangle 49"/>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81" name="Text Box 50"/>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9465" name="Group 51"/>
          <p:cNvGrpSpPr>
            <a:grpSpLocks/>
          </p:cNvGrpSpPr>
          <p:nvPr/>
        </p:nvGrpSpPr>
        <p:grpSpPr bwMode="auto">
          <a:xfrm>
            <a:off x="1800225" y="4581526"/>
            <a:ext cx="682625" cy="512763"/>
            <a:chOff x="1475" y="2682"/>
            <a:chExt cx="430" cy="323"/>
          </a:xfrm>
        </p:grpSpPr>
        <p:sp>
          <p:nvSpPr>
            <p:cNvPr id="19578" name="Rectangle 52"/>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79" name="Text Box 53"/>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9466" name="Group 54"/>
          <p:cNvGrpSpPr>
            <a:grpSpLocks/>
          </p:cNvGrpSpPr>
          <p:nvPr/>
        </p:nvGrpSpPr>
        <p:grpSpPr bwMode="auto">
          <a:xfrm>
            <a:off x="1008063" y="2924176"/>
            <a:ext cx="682625" cy="512763"/>
            <a:chOff x="1475" y="2682"/>
            <a:chExt cx="430" cy="323"/>
          </a:xfrm>
        </p:grpSpPr>
        <p:sp>
          <p:nvSpPr>
            <p:cNvPr id="19576" name="Rectangle 55"/>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77" name="Text Box 56"/>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9467" name="Group 57"/>
          <p:cNvGrpSpPr>
            <a:grpSpLocks/>
          </p:cNvGrpSpPr>
          <p:nvPr/>
        </p:nvGrpSpPr>
        <p:grpSpPr bwMode="auto">
          <a:xfrm>
            <a:off x="1763713" y="1341437"/>
            <a:ext cx="682625" cy="512762"/>
            <a:chOff x="1475" y="2682"/>
            <a:chExt cx="430" cy="323"/>
          </a:xfrm>
        </p:grpSpPr>
        <p:sp>
          <p:nvSpPr>
            <p:cNvPr id="19574" name="Rectangle 58"/>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75" name="Text Box 59"/>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9468" name="Group 60"/>
          <p:cNvGrpSpPr>
            <a:grpSpLocks/>
          </p:cNvGrpSpPr>
          <p:nvPr/>
        </p:nvGrpSpPr>
        <p:grpSpPr bwMode="auto">
          <a:xfrm>
            <a:off x="5508625" y="1125537"/>
            <a:ext cx="682625" cy="512762"/>
            <a:chOff x="1475" y="2682"/>
            <a:chExt cx="430" cy="323"/>
          </a:xfrm>
        </p:grpSpPr>
        <p:sp>
          <p:nvSpPr>
            <p:cNvPr id="19572" name="Rectangle 61"/>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73" name="Text Box 62"/>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grpSp>
        <p:nvGrpSpPr>
          <p:cNvPr id="19469" name="Group 63"/>
          <p:cNvGrpSpPr>
            <a:grpSpLocks/>
          </p:cNvGrpSpPr>
          <p:nvPr/>
        </p:nvGrpSpPr>
        <p:grpSpPr bwMode="auto">
          <a:xfrm>
            <a:off x="6516688" y="2241551"/>
            <a:ext cx="682625" cy="512763"/>
            <a:chOff x="1475" y="2682"/>
            <a:chExt cx="430" cy="323"/>
          </a:xfrm>
        </p:grpSpPr>
        <p:sp>
          <p:nvSpPr>
            <p:cNvPr id="19570" name="Rectangle 64"/>
            <p:cNvSpPr>
              <a:spLocks noChangeArrowheads="1"/>
            </p:cNvSpPr>
            <p:nvPr/>
          </p:nvSpPr>
          <p:spPr bwMode="auto">
            <a:xfrm>
              <a:off x="1497" y="2682"/>
              <a:ext cx="317" cy="31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71" name="Text Box 65"/>
            <p:cNvSpPr txBox="1">
              <a:spLocks noChangeArrowheads="1"/>
            </p:cNvSpPr>
            <p:nvPr/>
          </p:nvSpPr>
          <p:spPr bwMode="auto">
            <a:xfrm>
              <a:off x="1475" y="2704"/>
              <a:ext cx="43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dirty="0"/>
                <a:t>TTDCS</a:t>
              </a:r>
            </a:p>
            <a:p>
              <a:pPr eaLnBrk="1" hangingPunct="1">
                <a:spcBef>
                  <a:spcPct val="50000"/>
                </a:spcBef>
              </a:pPr>
              <a:r>
                <a:rPr lang="en-US" sz="1000" dirty="0"/>
                <a:t>NODE</a:t>
              </a:r>
            </a:p>
          </p:txBody>
        </p:sp>
      </p:grpSp>
      <p:sp>
        <p:nvSpPr>
          <p:cNvPr id="19470" name="Rectangle 66"/>
          <p:cNvSpPr>
            <a:spLocks noChangeArrowheads="1"/>
          </p:cNvSpPr>
          <p:nvPr/>
        </p:nvSpPr>
        <p:spPr bwMode="auto">
          <a:xfrm>
            <a:off x="3563938" y="692150"/>
            <a:ext cx="754062" cy="64928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471" name="Text Box 67"/>
          <p:cNvSpPr txBox="1">
            <a:spLocks noChangeArrowheads="1"/>
          </p:cNvSpPr>
          <p:nvPr/>
        </p:nvSpPr>
        <p:spPr bwMode="auto">
          <a:xfrm>
            <a:off x="3544888" y="728663"/>
            <a:ext cx="798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1000" dirty="0"/>
              <a:t>PRIMARY</a:t>
            </a:r>
          </a:p>
          <a:p>
            <a:pPr algn="ctr" eaLnBrk="1" hangingPunct="1"/>
            <a:r>
              <a:rPr lang="en-US" sz="1000" dirty="0"/>
              <a:t>TTDCS</a:t>
            </a:r>
          </a:p>
          <a:p>
            <a:pPr algn="ctr" eaLnBrk="1" hangingPunct="1"/>
            <a:r>
              <a:rPr lang="en-US" sz="1000" dirty="0"/>
              <a:t>NODE</a:t>
            </a:r>
          </a:p>
        </p:txBody>
      </p:sp>
      <p:sp>
        <p:nvSpPr>
          <p:cNvPr id="19472" name="Rectangle 68"/>
          <p:cNvSpPr>
            <a:spLocks noChangeArrowheads="1"/>
          </p:cNvSpPr>
          <p:nvPr/>
        </p:nvSpPr>
        <p:spPr bwMode="auto">
          <a:xfrm>
            <a:off x="3600450" y="5192713"/>
            <a:ext cx="754063" cy="64928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473" name="Text Box 69"/>
          <p:cNvSpPr txBox="1">
            <a:spLocks noChangeArrowheads="1"/>
          </p:cNvSpPr>
          <p:nvPr/>
        </p:nvSpPr>
        <p:spPr bwMode="auto">
          <a:xfrm>
            <a:off x="3571875" y="5229225"/>
            <a:ext cx="800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1000" dirty="0"/>
              <a:t>PRIMARY</a:t>
            </a:r>
          </a:p>
          <a:p>
            <a:pPr algn="ctr" eaLnBrk="1" hangingPunct="1"/>
            <a:r>
              <a:rPr lang="en-US" sz="1000" dirty="0"/>
              <a:t>TTDCS</a:t>
            </a:r>
          </a:p>
          <a:p>
            <a:pPr algn="ctr" eaLnBrk="1" hangingPunct="1"/>
            <a:r>
              <a:rPr lang="en-US" sz="1000" dirty="0"/>
              <a:t>NODE</a:t>
            </a:r>
          </a:p>
        </p:txBody>
      </p:sp>
      <p:sp>
        <p:nvSpPr>
          <p:cNvPr id="19474" name="Oval 70"/>
          <p:cNvSpPr>
            <a:spLocks noChangeArrowheads="1"/>
          </p:cNvSpPr>
          <p:nvPr/>
        </p:nvSpPr>
        <p:spPr bwMode="auto">
          <a:xfrm>
            <a:off x="1763713" y="1484313"/>
            <a:ext cx="4716462" cy="3529012"/>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475" name="Oval 71"/>
          <p:cNvSpPr>
            <a:spLocks noChangeArrowheads="1"/>
          </p:cNvSpPr>
          <p:nvPr/>
        </p:nvSpPr>
        <p:spPr bwMode="auto">
          <a:xfrm>
            <a:off x="1800225" y="1520825"/>
            <a:ext cx="4643438" cy="3455988"/>
          </a:xfrm>
          <a:prstGeom prst="ellipse">
            <a:avLst/>
          </a:prstGeom>
          <a:noFill/>
          <a:ln w="1270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476" name="Oval 72"/>
          <p:cNvSpPr>
            <a:spLocks noChangeArrowheads="1"/>
          </p:cNvSpPr>
          <p:nvPr/>
        </p:nvSpPr>
        <p:spPr bwMode="auto">
          <a:xfrm>
            <a:off x="5918200" y="1612900"/>
            <a:ext cx="1025525" cy="4064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477" name="Text Box 73"/>
          <p:cNvSpPr txBox="1">
            <a:spLocks noChangeArrowheads="1"/>
          </p:cNvSpPr>
          <p:nvPr/>
        </p:nvSpPr>
        <p:spPr bwMode="auto">
          <a:xfrm>
            <a:off x="6005513" y="1662113"/>
            <a:ext cx="1006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800" b="1"/>
              <a:t>Local loads and/ or controls</a:t>
            </a:r>
          </a:p>
        </p:txBody>
      </p:sp>
      <p:grpSp>
        <p:nvGrpSpPr>
          <p:cNvPr id="19478" name="Group 74"/>
          <p:cNvGrpSpPr>
            <a:grpSpLocks/>
          </p:cNvGrpSpPr>
          <p:nvPr/>
        </p:nvGrpSpPr>
        <p:grpSpPr bwMode="auto">
          <a:xfrm>
            <a:off x="3959225" y="5013325"/>
            <a:ext cx="36513" cy="179388"/>
            <a:chOff x="2494" y="3158"/>
            <a:chExt cx="23" cy="113"/>
          </a:xfrm>
        </p:grpSpPr>
        <p:sp>
          <p:nvSpPr>
            <p:cNvPr id="19568" name="Line 75"/>
            <p:cNvSpPr>
              <a:spLocks noChangeShapeType="1"/>
            </p:cNvSpPr>
            <p:nvPr/>
          </p:nvSpPr>
          <p:spPr bwMode="auto">
            <a:xfrm>
              <a:off x="2494" y="3158"/>
              <a:ext cx="0" cy="1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69" name="Line 76"/>
            <p:cNvSpPr>
              <a:spLocks noChangeShapeType="1"/>
            </p:cNvSpPr>
            <p:nvPr/>
          </p:nvSpPr>
          <p:spPr bwMode="auto">
            <a:xfrm>
              <a:off x="2517" y="3158"/>
              <a:ext cx="0" cy="11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9479" name="Line 77"/>
          <p:cNvSpPr>
            <a:spLocks noChangeShapeType="1"/>
          </p:cNvSpPr>
          <p:nvPr/>
        </p:nvSpPr>
        <p:spPr bwMode="auto">
          <a:xfrm>
            <a:off x="5562600" y="4651375"/>
            <a:ext cx="88900" cy="21748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80" name="Line 78"/>
          <p:cNvSpPr>
            <a:spLocks noChangeShapeType="1"/>
          </p:cNvSpPr>
          <p:nvPr/>
        </p:nvSpPr>
        <p:spPr bwMode="auto">
          <a:xfrm>
            <a:off x="5586413" y="4591050"/>
            <a:ext cx="101600" cy="27781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81" name="Line 79"/>
          <p:cNvSpPr>
            <a:spLocks noChangeShapeType="1"/>
          </p:cNvSpPr>
          <p:nvPr/>
        </p:nvSpPr>
        <p:spPr bwMode="auto">
          <a:xfrm>
            <a:off x="3924300" y="5842000"/>
            <a:ext cx="0" cy="503238"/>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82" name="Line 80"/>
          <p:cNvSpPr>
            <a:spLocks noChangeShapeType="1"/>
          </p:cNvSpPr>
          <p:nvPr/>
        </p:nvSpPr>
        <p:spPr bwMode="auto">
          <a:xfrm>
            <a:off x="3995738" y="5842000"/>
            <a:ext cx="0" cy="50323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83" name="Text Box 81"/>
          <p:cNvSpPr txBox="1">
            <a:spLocks noChangeArrowheads="1"/>
          </p:cNvSpPr>
          <p:nvPr/>
        </p:nvSpPr>
        <p:spPr bwMode="auto">
          <a:xfrm>
            <a:off x="3455988" y="6345238"/>
            <a:ext cx="1368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200"/>
              <a:t>Alt Power source</a:t>
            </a:r>
          </a:p>
        </p:txBody>
      </p:sp>
      <p:sp>
        <p:nvSpPr>
          <p:cNvPr id="19484" name="Line 82"/>
          <p:cNvSpPr>
            <a:spLocks noChangeShapeType="1"/>
          </p:cNvSpPr>
          <p:nvPr/>
        </p:nvSpPr>
        <p:spPr bwMode="auto">
          <a:xfrm>
            <a:off x="3887788" y="333375"/>
            <a:ext cx="0" cy="35877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85" name="Line 83"/>
          <p:cNvSpPr>
            <a:spLocks noChangeShapeType="1"/>
          </p:cNvSpPr>
          <p:nvPr/>
        </p:nvSpPr>
        <p:spPr bwMode="auto">
          <a:xfrm>
            <a:off x="3959225" y="333375"/>
            <a:ext cx="0" cy="35877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86" name="Text Box 84"/>
          <p:cNvSpPr txBox="1">
            <a:spLocks noChangeArrowheads="1"/>
          </p:cNvSpPr>
          <p:nvPr/>
        </p:nvSpPr>
        <p:spPr bwMode="auto">
          <a:xfrm>
            <a:off x="3384550" y="115888"/>
            <a:ext cx="1116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200"/>
              <a:t>Power source</a:t>
            </a:r>
          </a:p>
        </p:txBody>
      </p:sp>
      <p:sp>
        <p:nvSpPr>
          <p:cNvPr id="19487" name="Line 85"/>
          <p:cNvSpPr>
            <a:spLocks noChangeShapeType="1"/>
          </p:cNvSpPr>
          <p:nvPr/>
        </p:nvSpPr>
        <p:spPr bwMode="auto">
          <a:xfrm>
            <a:off x="3887788" y="1341438"/>
            <a:ext cx="0" cy="15398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88" name="Line 86"/>
          <p:cNvSpPr>
            <a:spLocks noChangeShapeType="1"/>
          </p:cNvSpPr>
          <p:nvPr/>
        </p:nvSpPr>
        <p:spPr bwMode="auto">
          <a:xfrm>
            <a:off x="3924300" y="1341438"/>
            <a:ext cx="0" cy="179387"/>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89" name="Line 87"/>
          <p:cNvSpPr>
            <a:spLocks noChangeShapeType="1"/>
          </p:cNvSpPr>
          <p:nvPr/>
        </p:nvSpPr>
        <p:spPr bwMode="auto">
          <a:xfrm>
            <a:off x="6119813" y="4184650"/>
            <a:ext cx="215900" cy="1079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90" name="Line 88"/>
          <p:cNvSpPr>
            <a:spLocks noChangeShapeType="1"/>
          </p:cNvSpPr>
          <p:nvPr/>
        </p:nvSpPr>
        <p:spPr bwMode="auto">
          <a:xfrm flipV="1">
            <a:off x="6319838" y="2457450"/>
            <a:ext cx="231775" cy="152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91" name="Line 89"/>
          <p:cNvSpPr>
            <a:spLocks noChangeShapeType="1"/>
          </p:cNvSpPr>
          <p:nvPr/>
        </p:nvSpPr>
        <p:spPr bwMode="auto">
          <a:xfrm flipH="1">
            <a:off x="2339975" y="4584700"/>
            <a:ext cx="249238" cy="21272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92" name="Line 90"/>
          <p:cNvSpPr>
            <a:spLocks noChangeShapeType="1"/>
          </p:cNvSpPr>
          <p:nvPr/>
        </p:nvSpPr>
        <p:spPr bwMode="auto">
          <a:xfrm>
            <a:off x="1547813" y="3249613"/>
            <a:ext cx="2159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93" name="Line 91"/>
          <p:cNvSpPr>
            <a:spLocks noChangeShapeType="1"/>
          </p:cNvSpPr>
          <p:nvPr/>
        </p:nvSpPr>
        <p:spPr bwMode="auto">
          <a:xfrm>
            <a:off x="2303463" y="1592263"/>
            <a:ext cx="252412" cy="3238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94" name="Line 92"/>
          <p:cNvSpPr>
            <a:spLocks noChangeShapeType="1"/>
          </p:cNvSpPr>
          <p:nvPr/>
        </p:nvSpPr>
        <p:spPr bwMode="auto">
          <a:xfrm flipH="1">
            <a:off x="5521325" y="1628775"/>
            <a:ext cx="238125" cy="2381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95" name="Line 93"/>
          <p:cNvSpPr>
            <a:spLocks noChangeShapeType="1"/>
          </p:cNvSpPr>
          <p:nvPr/>
        </p:nvSpPr>
        <p:spPr bwMode="auto">
          <a:xfrm flipH="1">
            <a:off x="2339975" y="4545013"/>
            <a:ext cx="252413" cy="21590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96" name="Line 94"/>
          <p:cNvSpPr>
            <a:spLocks noChangeShapeType="1"/>
          </p:cNvSpPr>
          <p:nvPr/>
        </p:nvSpPr>
        <p:spPr bwMode="auto">
          <a:xfrm>
            <a:off x="2303463" y="1665288"/>
            <a:ext cx="249237" cy="314325"/>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97" name="Line 95"/>
          <p:cNvSpPr>
            <a:spLocks noChangeShapeType="1"/>
          </p:cNvSpPr>
          <p:nvPr/>
        </p:nvSpPr>
        <p:spPr bwMode="auto">
          <a:xfrm>
            <a:off x="1547813" y="3213100"/>
            <a:ext cx="252412" cy="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98" name="Line 96"/>
          <p:cNvSpPr>
            <a:spLocks noChangeShapeType="1"/>
          </p:cNvSpPr>
          <p:nvPr/>
        </p:nvSpPr>
        <p:spPr bwMode="auto">
          <a:xfrm flipH="1">
            <a:off x="5580063" y="1628775"/>
            <a:ext cx="215900" cy="2159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499" name="Line 97"/>
          <p:cNvSpPr>
            <a:spLocks noChangeShapeType="1"/>
          </p:cNvSpPr>
          <p:nvPr/>
        </p:nvSpPr>
        <p:spPr bwMode="auto">
          <a:xfrm flipH="1">
            <a:off x="6300788" y="2492375"/>
            <a:ext cx="250825" cy="16033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00" name="Line 98"/>
          <p:cNvSpPr>
            <a:spLocks noChangeShapeType="1"/>
          </p:cNvSpPr>
          <p:nvPr/>
        </p:nvSpPr>
        <p:spPr bwMode="auto">
          <a:xfrm flipH="1" flipV="1">
            <a:off x="6064250" y="4197350"/>
            <a:ext cx="271463" cy="13176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01" name="Line 99"/>
          <p:cNvSpPr>
            <a:spLocks noChangeShapeType="1"/>
          </p:cNvSpPr>
          <p:nvPr/>
        </p:nvSpPr>
        <p:spPr bwMode="auto">
          <a:xfrm>
            <a:off x="6049963" y="1512888"/>
            <a:ext cx="152400" cy="10953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02" name="Line 100"/>
          <p:cNvSpPr>
            <a:spLocks noChangeShapeType="1"/>
          </p:cNvSpPr>
          <p:nvPr/>
        </p:nvSpPr>
        <p:spPr bwMode="auto">
          <a:xfrm>
            <a:off x="6054725" y="1481138"/>
            <a:ext cx="198438" cy="147637"/>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03" name="Text Box 101"/>
          <p:cNvSpPr txBox="1">
            <a:spLocks noChangeArrowheads="1"/>
          </p:cNvSpPr>
          <p:nvPr/>
        </p:nvSpPr>
        <p:spPr bwMode="auto">
          <a:xfrm>
            <a:off x="2468347" y="2252662"/>
            <a:ext cx="33718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r>
              <a:rPr lang="en-US" sz="1600" u="sng" dirty="0">
                <a:solidFill>
                  <a:schemeClr val="bg1"/>
                </a:solidFill>
                <a:latin typeface="Century Schoolbook" panose="02040604050505020304" pitchFamily="18" charset="0"/>
              </a:rPr>
              <a:t>When shorts or open circuits occur:</a:t>
            </a:r>
          </a:p>
          <a:p>
            <a:pPr algn="ctr" eaLnBrk="1" hangingPunct="1">
              <a:spcBef>
                <a:spcPct val="50000"/>
              </a:spcBef>
            </a:pPr>
            <a:r>
              <a:rPr lang="en-US" sz="1600" u="sng" dirty="0">
                <a:solidFill>
                  <a:schemeClr val="bg1"/>
                </a:solidFill>
                <a:latin typeface="Century Schoolbook" panose="02040604050505020304" pitchFamily="18" charset="0"/>
              </a:rPr>
              <a:t>  As long as Power and Data can find a path to a Node in either direction or along any loop or across other nodes, complete functionality will be maintained.</a:t>
            </a:r>
          </a:p>
        </p:txBody>
      </p:sp>
      <p:grpSp>
        <p:nvGrpSpPr>
          <p:cNvPr id="19504" name="Group 102"/>
          <p:cNvGrpSpPr>
            <a:grpSpLocks/>
          </p:cNvGrpSpPr>
          <p:nvPr/>
        </p:nvGrpSpPr>
        <p:grpSpPr bwMode="auto">
          <a:xfrm>
            <a:off x="1584325" y="1517650"/>
            <a:ext cx="201613" cy="631825"/>
            <a:chOff x="864" y="589"/>
            <a:chExt cx="168" cy="649"/>
          </a:xfrm>
        </p:grpSpPr>
        <p:grpSp>
          <p:nvGrpSpPr>
            <p:cNvPr id="19548" name="Group 103"/>
            <p:cNvGrpSpPr>
              <a:grpSpLocks/>
            </p:cNvGrpSpPr>
            <p:nvPr/>
          </p:nvGrpSpPr>
          <p:grpSpPr bwMode="auto">
            <a:xfrm>
              <a:off x="896" y="619"/>
              <a:ext cx="105" cy="92"/>
              <a:chOff x="453" y="300"/>
              <a:chExt cx="227" cy="204"/>
            </a:xfrm>
          </p:grpSpPr>
          <p:sp>
            <p:nvSpPr>
              <p:cNvPr id="19566" name="Oval 104"/>
              <p:cNvSpPr>
                <a:spLocks noChangeArrowheads="1"/>
              </p:cNvSpPr>
              <p:nvPr/>
            </p:nvSpPr>
            <p:spPr bwMode="auto">
              <a:xfrm>
                <a:off x="452" y="299"/>
                <a:ext cx="229" cy="206"/>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67" name="Line 105"/>
              <p:cNvSpPr>
                <a:spLocks noChangeShapeType="1"/>
              </p:cNvSpPr>
              <p:nvPr/>
            </p:nvSpPr>
            <p:spPr bwMode="auto">
              <a:xfrm flipH="1" flipV="1">
                <a:off x="521" y="346"/>
                <a:ext cx="46" cy="13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9549" name="Group 106"/>
            <p:cNvGrpSpPr>
              <a:grpSpLocks/>
            </p:cNvGrpSpPr>
            <p:nvPr/>
          </p:nvGrpSpPr>
          <p:grpSpPr bwMode="auto">
            <a:xfrm>
              <a:off x="896" y="721"/>
              <a:ext cx="105" cy="91"/>
              <a:chOff x="453" y="300"/>
              <a:chExt cx="227" cy="204"/>
            </a:xfrm>
          </p:grpSpPr>
          <p:sp>
            <p:nvSpPr>
              <p:cNvPr id="19564" name="Oval 107"/>
              <p:cNvSpPr>
                <a:spLocks noChangeArrowheads="1"/>
              </p:cNvSpPr>
              <p:nvPr/>
            </p:nvSpPr>
            <p:spPr bwMode="auto">
              <a:xfrm>
                <a:off x="452" y="300"/>
                <a:ext cx="229" cy="205"/>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65" name="Line 108"/>
              <p:cNvSpPr>
                <a:spLocks noChangeShapeType="1"/>
              </p:cNvSpPr>
              <p:nvPr/>
            </p:nvSpPr>
            <p:spPr bwMode="auto">
              <a:xfrm flipH="1" flipV="1">
                <a:off x="521" y="348"/>
                <a:ext cx="46"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9550" name="Group 109"/>
            <p:cNvGrpSpPr>
              <a:grpSpLocks/>
            </p:cNvGrpSpPr>
            <p:nvPr/>
          </p:nvGrpSpPr>
          <p:grpSpPr bwMode="auto">
            <a:xfrm>
              <a:off x="896" y="822"/>
              <a:ext cx="105" cy="92"/>
              <a:chOff x="453" y="300"/>
              <a:chExt cx="227" cy="204"/>
            </a:xfrm>
          </p:grpSpPr>
          <p:sp>
            <p:nvSpPr>
              <p:cNvPr id="19562" name="Oval 110"/>
              <p:cNvSpPr>
                <a:spLocks noChangeArrowheads="1"/>
              </p:cNvSpPr>
              <p:nvPr/>
            </p:nvSpPr>
            <p:spPr bwMode="auto">
              <a:xfrm>
                <a:off x="452" y="300"/>
                <a:ext cx="229" cy="199"/>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63" name="Line 111"/>
              <p:cNvSpPr>
                <a:spLocks noChangeShapeType="1"/>
              </p:cNvSpPr>
              <p:nvPr/>
            </p:nvSpPr>
            <p:spPr bwMode="auto">
              <a:xfrm flipH="1" flipV="1">
                <a:off x="521" y="347"/>
                <a:ext cx="46" cy="134"/>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9551" name="Group 112"/>
            <p:cNvGrpSpPr>
              <a:grpSpLocks/>
            </p:cNvGrpSpPr>
            <p:nvPr/>
          </p:nvGrpSpPr>
          <p:grpSpPr bwMode="auto">
            <a:xfrm>
              <a:off x="896" y="924"/>
              <a:ext cx="105" cy="91"/>
              <a:chOff x="453" y="300"/>
              <a:chExt cx="227" cy="204"/>
            </a:xfrm>
          </p:grpSpPr>
          <p:sp>
            <p:nvSpPr>
              <p:cNvPr id="19560" name="Oval 113"/>
              <p:cNvSpPr>
                <a:spLocks noChangeArrowheads="1"/>
              </p:cNvSpPr>
              <p:nvPr/>
            </p:nvSpPr>
            <p:spPr bwMode="auto">
              <a:xfrm>
                <a:off x="452" y="295"/>
                <a:ext cx="229" cy="208"/>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61" name="Line 114"/>
              <p:cNvSpPr>
                <a:spLocks noChangeShapeType="1"/>
              </p:cNvSpPr>
              <p:nvPr/>
            </p:nvSpPr>
            <p:spPr bwMode="auto">
              <a:xfrm flipH="1" flipV="1">
                <a:off x="521" y="346"/>
                <a:ext cx="46"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9552" name="Group 115"/>
            <p:cNvGrpSpPr>
              <a:grpSpLocks/>
            </p:cNvGrpSpPr>
            <p:nvPr/>
          </p:nvGrpSpPr>
          <p:grpSpPr bwMode="auto">
            <a:xfrm>
              <a:off x="896" y="1025"/>
              <a:ext cx="105" cy="91"/>
              <a:chOff x="453" y="300"/>
              <a:chExt cx="227" cy="204"/>
            </a:xfrm>
          </p:grpSpPr>
          <p:sp>
            <p:nvSpPr>
              <p:cNvPr id="19558" name="Oval 116"/>
              <p:cNvSpPr>
                <a:spLocks noChangeArrowheads="1"/>
              </p:cNvSpPr>
              <p:nvPr/>
            </p:nvSpPr>
            <p:spPr bwMode="auto">
              <a:xfrm>
                <a:off x="452" y="299"/>
                <a:ext cx="229" cy="205"/>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59" name="Line 117"/>
              <p:cNvSpPr>
                <a:spLocks noChangeShapeType="1"/>
              </p:cNvSpPr>
              <p:nvPr/>
            </p:nvSpPr>
            <p:spPr bwMode="auto">
              <a:xfrm flipH="1" flipV="1">
                <a:off x="521" y="346"/>
                <a:ext cx="46"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19553" name="Group 118"/>
            <p:cNvGrpSpPr>
              <a:grpSpLocks/>
            </p:cNvGrpSpPr>
            <p:nvPr/>
          </p:nvGrpSpPr>
          <p:grpSpPr bwMode="auto">
            <a:xfrm>
              <a:off x="896" y="1126"/>
              <a:ext cx="105" cy="91"/>
              <a:chOff x="453" y="300"/>
              <a:chExt cx="227" cy="204"/>
            </a:xfrm>
          </p:grpSpPr>
          <p:sp>
            <p:nvSpPr>
              <p:cNvPr id="19556" name="Oval 119"/>
              <p:cNvSpPr>
                <a:spLocks noChangeArrowheads="1"/>
              </p:cNvSpPr>
              <p:nvPr/>
            </p:nvSpPr>
            <p:spPr bwMode="auto">
              <a:xfrm>
                <a:off x="452" y="299"/>
                <a:ext cx="229" cy="205"/>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57" name="Line 120"/>
              <p:cNvSpPr>
                <a:spLocks noChangeShapeType="1"/>
              </p:cNvSpPr>
              <p:nvPr/>
            </p:nvSpPr>
            <p:spPr bwMode="auto">
              <a:xfrm flipH="1" flipV="1">
                <a:off x="521" y="346"/>
                <a:ext cx="46" cy="13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9554" name="Rectangle 121"/>
            <p:cNvSpPr>
              <a:spLocks noChangeArrowheads="1"/>
            </p:cNvSpPr>
            <p:nvPr/>
          </p:nvSpPr>
          <p:spPr bwMode="auto">
            <a:xfrm>
              <a:off x="864" y="589"/>
              <a:ext cx="168" cy="649"/>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55" name="Rectangle 122"/>
            <p:cNvSpPr>
              <a:spLocks noChangeArrowheads="1"/>
            </p:cNvSpPr>
            <p:nvPr/>
          </p:nvSpPr>
          <p:spPr bwMode="auto">
            <a:xfrm>
              <a:off x="1002" y="892"/>
              <a:ext cx="20" cy="3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grpSp>
      <p:sp>
        <p:nvSpPr>
          <p:cNvPr id="19505" name="Oval 123"/>
          <p:cNvSpPr>
            <a:spLocks noChangeArrowheads="1"/>
          </p:cNvSpPr>
          <p:nvPr/>
        </p:nvSpPr>
        <p:spPr bwMode="auto">
          <a:xfrm>
            <a:off x="520700" y="466725"/>
            <a:ext cx="7281863" cy="5578475"/>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06" name="Oval 124"/>
          <p:cNvSpPr>
            <a:spLocks noChangeArrowheads="1"/>
          </p:cNvSpPr>
          <p:nvPr/>
        </p:nvSpPr>
        <p:spPr bwMode="auto">
          <a:xfrm>
            <a:off x="550863" y="496888"/>
            <a:ext cx="7213600" cy="5516562"/>
          </a:xfrm>
          <a:prstGeom prst="ellipse">
            <a:avLst/>
          </a:prstGeom>
          <a:noFill/>
          <a:ln w="1270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07" name="Line 125"/>
          <p:cNvSpPr>
            <a:spLocks noChangeShapeType="1"/>
          </p:cNvSpPr>
          <p:nvPr/>
        </p:nvSpPr>
        <p:spPr bwMode="auto">
          <a:xfrm flipV="1">
            <a:off x="5810250" y="842963"/>
            <a:ext cx="195263" cy="280987"/>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08" name="Line 126"/>
          <p:cNvSpPr>
            <a:spLocks noChangeShapeType="1"/>
          </p:cNvSpPr>
          <p:nvPr/>
        </p:nvSpPr>
        <p:spPr bwMode="auto">
          <a:xfrm flipV="1">
            <a:off x="7053263" y="2333625"/>
            <a:ext cx="552450" cy="1905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09" name="Line 127"/>
          <p:cNvSpPr>
            <a:spLocks noChangeShapeType="1"/>
          </p:cNvSpPr>
          <p:nvPr/>
        </p:nvSpPr>
        <p:spPr bwMode="auto">
          <a:xfrm flipV="1">
            <a:off x="5853113" y="895350"/>
            <a:ext cx="161925" cy="22860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10" name="Line 128"/>
          <p:cNvSpPr>
            <a:spLocks noChangeShapeType="1"/>
          </p:cNvSpPr>
          <p:nvPr/>
        </p:nvSpPr>
        <p:spPr bwMode="auto">
          <a:xfrm flipV="1">
            <a:off x="7053263" y="2371725"/>
            <a:ext cx="514350" cy="1905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11" name="Line 129"/>
          <p:cNvSpPr>
            <a:spLocks noChangeShapeType="1"/>
          </p:cNvSpPr>
          <p:nvPr/>
        </p:nvSpPr>
        <p:spPr bwMode="auto">
          <a:xfrm>
            <a:off x="5776913" y="5381625"/>
            <a:ext cx="204787" cy="29051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12" name="Line 130"/>
          <p:cNvSpPr>
            <a:spLocks noChangeShapeType="1"/>
          </p:cNvSpPr>
          <p:nvPr/>
        </p:nvSpPr>
        <p:spPr bwMode="auto">
          <a:xfrm>
            <a:off x="5729288" y="5372100"/>
            <a:ext cx="200025" cy="280988"/>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13" name="Line 131"/>
          <p:cNvSpPr>
            <a:spLocks noChangeShapeType="1"/>
          </p:cNvSpPr>
          <p:nvPr/>
        </p:nvSpPr>
        <p:spPr bwMode="auto">
          <a:xfrm>
            <a:off x="6748463" y="4581525"/>
            <a:ext cx="319087" cy="29051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14" name="Line 132"/>
          <p:cNvSpPr>
            <a:spLocks noChangeShapeType="1"/>
          </p:cNvSpPr>
          <p:nvPr/>
        </p:nvSpPr>
        <p:spPr bwMode="auto">
          <a:xfrm>
            <a:off x="6705600" y="4581525"/>
            <a:ext cx="376238" cy="3429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15" name="Line 133"/>
          <p:cNvSpPr>
            <a:spLocks noChangeShapeType="1"/>
          </p:cNvSpPr>
          <p:nvPr/>
        </p:nvSpPr>
        <p:spPr bwMode="auto">
          <a:xfrm flipH="1">
            <a:off x="1866900" y="5091113"/>
            <a:ext cx="214313" cy="290512"/>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16" name="Line 134"/>
          <p:cNvSpPr>
            <a:spLocks noChangeShapeType="1"/>
          </p:cNvSpPr>
          <p:nvPr/>
        </p:nvSpPr>
        <p:spPr bwMode="auto">
          <a:xfrm flipH="1">
            <a:off x="1814513" y="5081588"/>
            <a:ext cx="233362" cy="30956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17" name="Line 135"/>
          <p:cNvSpPr>
            <a:spLocks noChangeShapeType="1"/>
          </p:cNvSpPr>
          <p:nvPr/>
        </p:nvSpPr>
        <p:spPr bwMode="auto">
          <a:xfrm flipH="1">
            <a:off x="514350" y="3186113"/>
            <a:ext cx="523875" cy="476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18" name="Line 136"/>
          <p:cNvSpPr>
            <a:spLocks noChangeShapeType="1"/>
          </p:cNvSpPr>
          <p:nvPr/>
        </p:nvSpPr>
        <p:spPr bwMode="auto">
          <a:xfrm flipH="1">
            <a:off x="552450" y="3224213"/>
            <a:ext cx="485775" cy="0"/>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19" name="Line 137"/>
          <p:cNvSpPr>
            <a:spLocks noChangeShapeType="1"/>
          </p:cNvSpPr>
          <p:nvPr/>
        </p:nvSpPr>
        <p:spPr bwMode="auto">
          <a:xfrm flipH="1" flipV="1">
            <a:off x="1933575" y="1085850"/>
            <a:ext cx="200025" cy="252413"/>
          </a:xfrm>
          <a:prstGeom prst="line">
            <a:avLst/>
          </a:prstGeom>
          <a:noFill/>
          <a:ln w="127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20" name="Line 138"/>
          <p:cNvSpPr>
            <a:spLocks noChangeShapeType="1"/>
          </p:cNvSpPr>
          <p:nvPr/>
        </p:nvSpPr>
        <p:spPr bwMode="auto">
          <a:xfrm flipH="1" flipV="1">
            <a:off x="1876425" y="1081088"/>
            <a:ext cx="209550" cy="257175"/>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21" name="Rectangle 139"/>
          <p:cNvSpPr>
            <a:spLocks noChangeArrowheads="1"/>
          </p:cNvSpPr>
          <p:nvPr/>
        </p:nvSpPr>
        <p:spPr bwMode="auto">
          <a:xfrm>
            <a:off x="2520950" y="476250"/>
            <a:ext cx="431800" cy="261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22" name="Rectangle 140"/>
          <p:cNvSpPr>
            <a:spLocks noChangeArrowheads="1"/>
          </p:cNvSpPr>
          <p:nvPr/>
        </p:nvSpPr>
        <p:spPr bwMode="auto">
          <a:xfrm>
            <a:off x="7631113" y="3171825"/>
            <a:ext cx="436562" cy="28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23" name="Rectangle 141"/>
          <p:cNvSpPr>
            <a:spLocks noChangeArrowheads="1"/>
          </p:cNvSpPr>
          <p:nvPr/>
        </p:nvSpPr>
        <p:spPr bwMode="auto">
          <a:xfrm>
            <a:off x="6697663" y="1254125"/>
            <a:ext cx="460375" cy="236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24" name="Rectangle 143"/>
          <p:cNvSpPr>
            <a:spLocks noChangeArrowheads="1"/>
          </p:cNvSpPr>
          <p:nvPr/>
        </p:nvSpPr>
        <p:spPr bwMode="auto">
          <a:xfrm>
            <a:off x="1906588" y="2435225"/>
            <a:ext cx="436562" cy="28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25" name="Text Box 144"/>
          <p:cNvSpPr txBox="1">
            <a:spLocks noChangeArrowheads="1"/>
          </p:cNvSpPr>
          <p:nvPr/>
        </p:nvSpPr>
        <p:spPr bwMode="auto">
          <a:xfrm>
            <a:off x="2463800" y="479425"/>
            <a:ext cx="544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b="1">
                <a:solidFill>
                  <a:srgbClr val="C00000"/>
                </a:solidFill>
              </a:rPr>
              <a:t>OPEN</a:t>
            </a:r>
          </a:p>
        </p:txBody>
      </p:sp>
      <p:sp>
        <p:nvSpPr>
          <p:cNvPr id="19526" name="Line 149"/>
          <p:cNvSpPr>
            <a:spLocks noChangeShapeType="1"/>
          </p:cNvSpPr>
          <p:nvPr/>
        </p:nvSpPr>
        <p:spPr bwMode="auto">
          <a:xfrm>
            <a:off x="4598988" y="1533525"/>
            <a:ext cx="323850" cy="73025"/>
          </a:xfrm>
          <a:prstGeom prst="line">
            <a:avLst/>
          </a:prstGeom>
          <a:noFill/>
          <a:ln w="38100" cap="sq">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27" name="Text Box 150"/>
          <p:cNvSpPr txBox="1">
            <a:spLocks noChangeArrowheads="1"/>
          </p:cNvSpPr>
          <p:nvPr/>
        </p:nvSpPr>
        <p:spPr bwMode="auto">
          <a:xfrm>
            <a:off x="4405313" y="1708150"/>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b="1">
                <a:solidFill>
                  <a:srgbClr val="C00000"/>
                </a:solidFill>
              </a:rPr>
              <a:t>SHORT</a:t>
            </a:r>
          </a:p>
        </p:txBody>
      </p:sp>
      <p:sp>
        <p:nvSpPr>
          <p:cNvPr id="19528" name="Line 151"/>
          <p:cNvSpPr>
            <a:spLocks noChangeShapeType="1"/>
          </p:cNvSpPr>
          <p:nvPr/>
        </p:nvSpPr>
        <p:spPr bwMode="auto">
          <a:xfrm>
            <a:off x="2524125" y="5730875"/>
            <a:ext cx="315913" cy="109538"/>
          </a:xfrm>
          <a:prstGeom prst="line">
            <a:avLst/>
          </a:prstGeom>
          <a:noFill/>
          <a:ln w="38100" cap="sq">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29" name="Line 152"/>
          <p:cNvSpPr>
            <a:spLocks noChangeShapeType="1"/>
          </p:cNvSpPr>
          <p:nvPr/>
        </p:nvSpPr>
        <p:spPr bwMode="auto">
          <a:xfrm flipV="1">
            <a:off x="4764088" y="4837113"/>
            <a:ext cx="314325" cy="84137"/>
          </a:xfrm>
          <a:prstGeom prst="line">
            <a:avLst/>
          </a:prstGeom>
          <a:noFill/>
          <a:ln w="38100" cap="sq">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30" name="Line 153"/>
          <p:cNvSpPr>
            <a:spLocks noChangeShapeType="1"/>
          </p:cNvSpPr>
          <p:nvPr/>
        </p:nvSpPr>
        <p:spPr bwMode="auto">
          <a:xfrm>
            <a:off x="693738" y="4084638"/>
            <a:ext cx="130175" cy="258762"/>
          </a:xfrm>
          <a:prstGeom prst="line">
            <a:avLst/>
          </a:prstGeom>
          <a:noFill/>
          <a:ln w="38100" cap="sq">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31" name="Rectangle 154"/>
          <p:cNvSpPr>
            <a:spLocks noChangeArrowheads="1"/>
          </p:cNvSpPr>
          <p:nvPr/>
        </p:nvSpPr>
        <p:spPr bwMode="auto">
          <a:xfrm>
            <a:off x="6548438" y="5121275"/>
            <a:ext cx="420687" cy="28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32" name="Rectangle 155"/>
          <p:cNvSpPr>
            <a:spLocks noChangeArrowheads="1"/>
          </p:cNvSpPr>
          <p:nvPr/>
        </p:nvSpPr>
        <p:spPr bwMode="auto">
          <a:xfrm>
            <a:off x="2916238" y="4643438"/>
            <a:ext cx="438150" cy="28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19533" name="Text Box 156"/>
          <p:cNvSpPr txBox="1">
            <a:spLocks noChangeArrowheads="1"/>
          </p:cNvSpPr>
          <p:nvPr/>
        </p:nvSpPr>
        <p:spPr bwMode="auto">
          <a:xfrm>
            <a:off x="942975" y="4038600"/>
            <a:ext cx="685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b="1">
                <a:solidFill>
                  <a:srgbClr val="C00000"/>
                </a:solidFill>
              </a:rPr>
              <a:t>SHORT</a:t>
            </a:r>
          </a:p>
        </p:txBody>
      </p:sp>
      <p:sp>
        <p:nvSpPr>
          <p:cNvPr id="19534" name="Text Box 157"/>
          <p:cNvSpPr txBox="1">
            <a:spLocks noChangeArrowheads="1"/>
          </p:cNvSpPr>
          <p:nvPr/>
        </p:nvSpPr>
        <p:spPr bwMode="auto">
          <a:xfrm>
            <a:off x="2068513" y="5808663"/>
            <a:ext cx="6651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b="1">
                <a:solidFill>
                  <a:srgbClr val="C00000"/>
                </a:solidFill>
              </a:rPr>
              <a:t>SHORT</a:t>
            </a:r>
          </a:p>
        </p:txBody>
      </p:sp>
      <p:sp>
        <p:nvSpPr>
          <p:cNvPr id="19535" name="Text Box 158"/>
          <p:cNvSpPr txBox="1">
            <a:spLocks noChangeArrowheads="1"/>
          </p:cNvSpPr>
          <p:nvPr/>
        </p:nvSpPr>
        <p:spPr bwMode="auto">
          <a:xfrm>
            <a:off x="4508500" y="4497388"/>
            <a:ext cx="647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b="1">
                <a:solidFill>
                  <a:srgbClr val="C00000"/>
                </a:solidFill>
              </a:rPr>
              <a:t>SHORT</a:t>
            </a:r>
          </a:p>
        </p:txBody>
      </p:sp>
      <p:sp>
        <p:nvSpPr>
          <p:cNvPr id="19536" name="Text Box 159"/>
          <p:cNvSpPr txBox="1">
            <a:spLocks noChangeArrowheads="1"/>
          </p:cNvSpPr>
          <p:nvPr/>
        </p:nvSpPr>
        <p:spPr bwMode="auto">
          <a:xfrm>
            <a:off x="7573963" y="3198813"/>
            <a:ext cx="544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b="1">
                <a:solidFill>
                  <a:srgbClr val="C00000"/>
                </a:solidFill>
              </a:rPr>
              <a:t>OPEN</a:t>
            </a:r>
          </a:p>
        </p:txBody>
      </p:sp>
      <p:sp>
        <p:nvSpPr>
          <p:cNvPr id="19537" name="Text Box 160"/>
          <p:cNvSpPr txBox="1">
            <a:spLocks noChangeArrowheads="1"/>
          </p:cNvSpPr>
          <p:nvPr/>
        </p:nvSpPr>
        <p:spPr bwMode="auto">
          <a:xfrm>
            <a:off x="2878138" y="4624388"/>
            <a:ext cx="544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b="1">
                <a:solidFill>
                  <a:srgbClr val="C00000"/>
                </a:solidFill>
              </a:rPr>
              <a:t>OPEN</a:t>
            </a:r>
          </a:p>
        </p:txBody>
      </p:sp>
      <p:sp>
        <p:nvSpPr>
          <p:cNvPr id="19538" name="Text Box 161"/>
          <p:cNvSpPr txBox="1">
            <a:spLocks noChangeArrowheads="1"/>
          </p:cNvSpPr>
          <p:nvPr/>
        </p:nvSpPr>
        <p:spPr bwMode="auto">
          <a:xfrm>
            <a:off x="6650038" y="1247775"/>
            <a:ext cx="544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b="1">
                <a:solidFill>
                  <a:srgbClr val="C00000"/>
                </a:solidFill>
              </a:rPr>
              <a:t>OPEN</a:t>
            </a:r>
          </a:p>
        </p:txBody>
      </p:sp>
      <p:sp>
        <p:nvSpPr>
          <p:cNvPr id="19539" name="Text Box 162"/>
          <p:cNvSpPr txBox="1">
            <a:spLocks noChangeArrowheads="1"/>
          </p:cNvSpPr>
          <p:nvPr/>
        </p:nvSpPr>
        <p:spPr bwMode="auto">
          <a:xfrm>
            <a:off x="1841500" y="2462213"/>
            <a:ext cx="544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b="1">
                <a:solidFill>
                  <a:srgbClr val="C00000"/>
                </a:solidFill>
              </a:rPr>
              <a:t>OPEN</a:t>
            </a:r>
          </a:p>
        </p:txBody>
      </p:sp>
      <p:sp>
        <p:nvSpPr>
          <p:cNvPr id="19540" name="Line 163"/>
          <p:cNvSpPr>
            <a:spLocks noChangeShapeType="1"/>
          </p:cNvSpPr>
          <p:nvPr/>
        </p:nvSpPr>
        <p:spPr bwMode="auto">
          <a:xfrm>
            <a:off x="3416300" y="5080000"/>
            <a:ext cx="1174750" cy="1135063"/>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41" name="Line 164"/>
          <p:cNvSpPr>
            <a:spLocks noChangeShapeType="1"/>
          </p:cNvSpPr>
          <p:nvPr/>
        </p:nvSpPr>
        <p:spPr bwMode="auto">
          <a:xfrm flipH="1">
            <a:off x="3316288" y="5246688"/>
            <a:ext cx="1192212" cy="904875"/>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542" name="Text Box 165"/>
          <p:cNvSpPr txBox="1">
            <a:spLocks noChangeArrowheads="1"/>
          </p:cNvSpPr>
          <p:nvPr/>
        </p:nvSpPr>
        <p:spPr bwMode="auto">
          <a:xfrm>
            <a:off x="4333875" y="5480050"/>
            <a:ext cx="989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b="1"/>
              <a:t>DESTROYED</a:t>
            </a:r>
          </a:p>
        </p:txBody>
      </p:sp>
      <p:sp>
        <p:nvSpPr>
          <p:cNvPr id="19543" name="Text Box 166"/>
          <p:cNvSpPr txBox="1">
            <a:spLocks noChangeArrowheads="1"/>
          </p:cNvSpPr>
          <p:nvPr/>
        </p:nvSpPr>
        <p:spPr bwMode="auto">
          <a:xfrm>
            <a:off x="6496050" y="5141913"/>
            <a:ext cx="752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sz="1000" b="1">
                <a:solidFill>
                  <a:srgbClr val="C00000"/>
                </a:solidFill>
              </a:rPr>
              <a:t>OPEN</a:t>
            </a:r>
          </a:p>
        </p:txBody>
      </p:sp>
      <p:pic>
        <p:nvPicPr>
          <p:cNvPr id="170" name="Picture 16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 y="0"/>
            <a:ext cx="1342540" cy="1236959"/>
          </a:xfrm>
          <a:prstGeom prst="rect">
            <a:avLst/>
          </a:prstGeom>
        </p:spPr>
      </p:pic>
      <p:sp>
        <p:nvSpPr>
          <p:cNvPr id="171" name="TextBox 170"/>
          <p:cNvSpPr txBox="1"/>
          <p:nvPr/>
        </p:nvSpPr>
        <p:spPr>
          <a:xfrm>
            <a:off x="-11499" y="1179184"/>
            <a:ext cx="1342540" cy="646331"/>
          </a:xfrm>
          <a:prstGeom prst="rect">
            <a:avLst/>
          </a:prstGeom>
          <a:noFill/>
        </p:spPr>
        <p:txBody>
          <a:bodyPr wrap="square" rtlCol="0">
            <a:spAutoFit/>
          </a:bodyPr>
          <a:lstStyle/>
          <a:p>
            <a:pPr algn="ctr"/>
            <a:r>
              <a:rPr lang="en-US" sz="1800" dirty="0">
                <a:solidFill>
                  <a:srgbClr val="FFC000"/>
                </a:solidFill>
                <a:latin typeface="Century Schoolbook" panose="02040604050505020304" pitchFamily="18" charset="0"/>
              </a:rPr>
              <a:t>Design</a:t>
            </a:r>
          </a:p>
          <a:p>
            <a:pPr algn="ctr"/>
            <a:r>
              <a:rPr lang="en-US" sz="1800" dirty="0">
                <a:solidFill>
                  <a:srgbClr val="FFC000"/>
                </a:solidFill>
                <a:latin typeface="Century Schoolbook" panose="02040604050505020304" pitchFamily="18" charset="0"/>
              </a:rPr>
              <a:t>Concept</a:t>
            </a:r>
          </a:p>
        </p:txBody>
      </p:sp>
      <p:sp>
        <p:nvSpPr>
          <p:cNvPr id="2" name="TextBox 1"/>
          <p:cNvSpPr txBox="1"/>
          <p:nvPr/>
        </p:nvSpPr>
        <p:spPr>
          <a:xfrm>
            <a:off x="7242175" y="253206"/>
            <a:ext cx="1811290" cy="1169551"/>
          </a:xfrm>
          <a:prstGeom prst="rect">
            <a:avLst/>
          </a:prstGeom>
          <a:noFill/>
        </p:spPr>
        <p:txBody>
          <a:bodyPr wrap="square" rtlCol="0">
            <a:spAutoFit/>
          </a:bodyPr>
          <a:lstStyle/>
          <a:p>
            <a:r>
              <a:rPr lang="en-US" sz="1400" u="sng" dirty="0">
                <a:solidFill>
                  <a:schemeClr val="accent6"/>
                </a:solidFill>
              </a:rPr>
              <a:t>Ten separate “fatal” electronic shorts or opens will still fail to disable this dual-loop Tueor-based design.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normAutofit/>
          </a:bodyPr>
          <a:lstStyle/>
          <a:p>
            <a:pPr algn="ctr">
              <a:defRPr/>
            </a:pPr>
            <a:r>
              <a:rPr lang="en-US" sz="2900" dirty="0">
                <a:solidFill>
                  <a:srgbClr val="C00000"/>
                </a:solidFill>
                <a:latin typeface="Bookman Old Style" pitchFamily="18" charset="0"/>
              </a:rPr>
              <a:t>Tueor technologies     Digital Current System </a:t>
            </a:r>
            <a:br>
              <a:rPr lang="en-US" sz="2900" dirty="0">
                <a:solidFill>
                  <a:srgbClr val="C00000"/>
                </a:solidFill>
                <a:latin typeface="Bookman Old Style" pitchFamily="18" charset="0"/>
              </a:rPr>
            </a:br>
            <a:r>
              <a:rPr lang="en-US" sz="2900" dirty="0">
                <a:solidFill>
                  <a:srgbClr val="C00000"/>
                </a:solidFill>
                <a:latin typeface="Bookman Old Style" pitchFamily="18" charset="0"/>
              </a:rPr>
              <a:t>(</a:t>
            </a:r>
            <a:r>
              <a:rPr lang="en-US" sz="2900" dirty="0" err="1">
                <a:solidFill>
                  <a:srgbClr val="C00000"/>
                </a:solidFill>
                <a:latin typeface="Bookman Old Style" pitchFamily="18" charset="0"/>
              </a:rPr>
              <a:t>ttDCS</a:t>
            </a:r>
            <a:r>
              <a:rPr lang="en-US" sz="2900" dirty="0">
                <a:solidFill>
                  <a:srgbClr val="C00000"/>
                </a:solidFill>
                <a:latin typeface="Bookman Old Style" pitchFamily="18" charset="0"/>
              </a:rPr>
              <a:t>)</a:t>
            </a:r>
            <a:endParaRPr lang="en-US" sz="3200" dirty="0">
              <a:solidFill>
                <a:srgbClr val="C00000"/>
              </a:solidFill>
              <a:latin typeface="Bookman Old Style" pitchFamily="18" charset="0"/>
              <a:ea typeface="+mj-ea"/>
            </a:endParaRPr>
          </a:p>
        </p:txBody>
      </p:sp>
      <p:sp>
        <p:nvSpPr>
          <p:cNvPr id="20486" name="Rectangle 10"/>
          <p:cNvSpPr>
            <a:spLocks noChangeArrowheads="1"/>
          </p:cNvSpPr>
          <p:nvPr/>
        </p:nvSpPr>
        <p:spPr bwMode="auto">
          <a:xfrm>
            <a:off x="276225" y="1971674"/>
            <a:ext cx="8867775" cy="302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lnSpc>
                <a:spcPct val="90000"/>
              </a:lnSpc>
            </a:pPr>
            <a:r>
              <a:rPr lang="en-US" sz="2800" b="1" i="1" u="sng" dirty="0">
                <a:solidFill>
                  <a:schemeClr val="bg1"/>
                </a:solidFill>
                <a:latin typeface="Century Schoolbook" panose="02040604050505020304" pitchFamily="18" charset="0"/>
              </a:rPr>
              <a:t>Advantages</a:t>
            </a:r>
          </a:p>
          <a:p>
            <a:pPr algn="ctr" eaLnBrk="1" hangingPunct="1">
              <a:lnSpc>
                <a:spcPct val="90000"/>
              </a:lnSpc>
            </a:pPr>
            <a:endParaRPr lang="en-US" b="1" dirty="0">
              <a:solidFill>
                <a:schemeClr val="bg1"/>
              </a:solidFill>
              <a:latin typeface="Lucida Sans" panose="020B0602030504020204" pitchFamily="34" charset="0"/>
            </a:endParaRPr>
          </a:p>
          <a:p>
            <a:pPr lvl="1" eaLnBrk="1" hangingPunct="1">
              <a:lnSpc>
                <a:spcPct val="90000"/>
              </a:lnSpc>
            </a:pPr>
            <a:r>
              <a:rPr lang="en-US" sz="2000" dirty="0">
                <a:solidFill>
                  <a:schemeClr val="bg1"/>
                </a:solidFill>
                <a:latin typeface="Century Schoolbook" panose="02040604050505020304" pitchFamily="18" charset="0"/>
              </a:rPr>
              <a:t>Bi-directional, self-fusing, self-monitoring, </a:t>
            </a:r>
          </a:p>
          <a:p>
            <a:pPr lvl="1" eaLnBrk="1" hangingPunct="1">
              <a:lnSpc>
                <a:spcPct val="90000"/>
              </a:lnSpc>
            </a:pPr>
            <a:r>
              <a:rPr lang="en-US" sz="2000" dirty="0">
                <a:solidFill>
                  <a:schemeClr val="bg1"/>
                </a:solidFill>
                <a:latin typeface="Century Schoolbook" panose="02040604050505020304" pitchFamily="18" charset="0"/>
              </a:rPr>
              <a:t>	fault isolation, facilitates </a:t>
            </a:r>
            <a:r>
              <a:rPr lang="en-US" altLang="en-US" sz="2000" dirty="0">
                <a:solidFill>
                  <a:schemeClr val="bg1"/>
                </a:solidFill>
                <a:latin typeface="Century Schoolbook" panose="02040604050505020304" pitchFamily="18" charset="0"/>
              </a:rPr>
              <a:t>“</a:t>
            </a:r>
            <a:r>
              <a:rPr lang="en-US" altLang="ja-JP" sz="2000" dirty="0">
                <a:solidFill>
                  <a:schemeClr val="bg1"/>
                </a:solidFill>
                <a:latin typeface="Century Schoolbook" panose="02040604050505020304" pitchFamily="18" charset="0"/>
              </a:rPr>
              <a:t>plug and play.”</a:t>
            </a:r>
          </a:p>
          <a:p>
            <a:pPr lvl="1" eaLnBrk="1" hangingPunct="1">
              <a:lnSpc>
                <a:spcPct val="90000"/>
              </a:lnSpc>
            </a:pPr>
            <a:endParaRPr lang="en-US" altLang="ja-JP" sz="2000" dirty="0">
              <a:solidFill>
                <a:schemeClr val="bg1"/>
              </a:solidFill>
              <a:latin typeface="Century Schoolbook" panose="02040604050505020304" pitchFamily="18" charset="0"/>
            </a:endParaRPr>
          </a:p>
          <a:p>
            <a:pPr lvl="1" eaLnBrk="1" hangingPunct="1">
              <a:lnSpc>
                <a:spcPct val="90000"/>
              </a:lnSpc>
            </a:pPr>
            <a:r>
              <a:rPr lang="en-US" sz="2000" dirty="0">
                <a:solidFill>
                  <a:schemeClr val="bg1"/>
                </a:solidFill>
                <a:latin typeface="Century Schoolbook" panose="02040604050505020304" pitchFamily="18" charset="0"/>
              </a:rPr>
              <a:t>System or chassis ground or both.</a:t>
            </a:r>
          </a:p>
          <a:p>
            <a:pPr lvl="1" eaLnBrk="1" hangingPunct="1">
              <a:lnSpc>
                <a:spcPct val="90000"/>
              </a:lnSpc>
            </a:pPr>
            <a:endParaRPr lang="en-US" sz="2000" dirty="0">
              <a:solidFill>
                <a:schemeClr val="bg1"/>
              </a:solidFill>
              <a:latin typeface="Century Schoolbook" panose="02040604050505020304" pitchFamily="18" charset="0"/>
            </a:endParaRPr>
          </a:p>
          <a:p>
            <a:pPr lvl="1" eaLnBrk="1" hangingPunct="1">
              <a:lnSpc>
                <a:spcPct val="90000"/>
              </a:lnSpc>
            </a:pPr>
            <a:r>
              <a:rPr lang="en-US" sz="2000" dirty="0">
                <a:solidFill>
                  <a:schemeClr val="bg1"/>
                </a:solidFill>
                <a:latin typeface="Century Schoolbook" panose="02040604050505020304" pitchFamily="18" charset="0"/>
              </a:rPr>
              <a:t>Scales to virtually all power requirements.</a:t>
            </a:r>
          </a:p>
          <a:p>
            <a:pPr lvl="1" eaLnBrk="1" hangingPunct="1">
              <a:lnSpc>
                <a:spcPct val="90000"/>
              </a:lnSpc>
            </a:pPr>
            <a:endParaRPr lang="en-US" sz="2000" dirty="0">
              <a:solidFill>
                <a:schemeClr val="bg1"/>
              </a:solidFill>
              <a:latin typeface="Century Schoolbook" panose="02040604050505020304" pitchFamily="18" charset="0"/>
            </a:endParaRPr>
          </a:p>
          <a:p>
            <a:pPr lvl="1" eaLnBrk="1" hangingPunct="1">
              <a:lnSpc>
                <a:spcPct val="90000"/>
              </a:lnSpc>
            </a:pPr>
            <a:r>
              <a:rPr lang="en-US" sz="2000" dirty="0">
                <a:solidFill>
                  <a:schemeClr val="bg1"/>
                </a:solidFill>
                <a:latin typeface="Century Schoolbook" panose="02040604050505020304" pitchFamily="18" charset="0"/>
              </a:rPr>
              <a:t>Communication speeds to 100mBaud.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2542327" cy="17430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a:defRPr/>
            </a:pPr>
            <a:r>
              <a:rPr lang="en-US" sz="2900" dirty="0">
                <a:solidFill>
                  <a:srgbClr val="C00000"/>
                </a:solidFill>
                <a:latin typeface="Bookman Old Style" pitchFamily="18" charset="0"/>
              </a:rPr>
              <a:t>Tueor technologies     Digital Current System (</a:t>
            </a:r>
            <a:r>
              <a:rPr lang="en-US" sz="2900" dirty="0" err="1">
                <a:solidFill>
                  <a:srgbClr val="C00000"/>
                </a:solidFill>
                <a:latin typeface="Bookman Old Style" pitchFamily="18" charset="0"/>
              </a:rPr>
              <a:t>ttDCS</a:t>
            </a:r>
            <a:r>
              <a:rPr lang="en-US" sz="2900" dirty="0">
                <a:solidFill>
                  <a:srgbClr val="C00000"/>
                </a:solidFill>
                <a:latin typeface="Bookman Old Style" pitchFamily="18" charset="0"/>
              </a:rPr>
              <a:t>)</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21511" name="Rectangle 10"/>
          <p:cNvSpPr>
            <a:spLocks noChangeArrowheads="1"/>
          </p:cNvSpPr>
          <p:nvPr/>
        </p:nvSpPr>
        <p:spPr bwMode="auto">
          <a:xfrm>
            <a:off x="161925" y="1876425"/>
            <a:ext cx="8848725"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eaLnBrk="0" hangingPunct="0">
              <a:defRPr kumimoji="1" sz="2400">
                <a:solidFill>
                  <a:schemeClr val="tx1"/>
                </a:solidFill>
                <a:latin typeface="Times New Roman" panose="02020603050405020304" pitchFamily="18" charset="0"/>
                <a:ea typeface="MS PGothic" panose="020B0600070205080204" pitchFamily="34" charset="-128"/>
              </a:defRPr>
            </a:lvl2pPr>
            <a:lvl3pPr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2800" b="1" i="1" u="sng" dirty="0">
                <a:solidFill>
                  <a:schemeClr val="bg1"/>
                </a:solidFill>
                <a:latin typeface="Century Schoolbook" panose="02040604050505020304" pitchFamily="18" charset="0"/>
              </a:rPr>
              <a:t>Advantages (cont.)</a:t>
            </a:r>
          </a:p>
          <a:p>
            <a:pPr lvl="1" eaLnBrk="1" hangingPunct="1">
              <a:lnSpc>
                <a:spcPct val="150000"/>
              </a:lnSpc>
            </a:pPr>
            <a:r>
              <a:rPr lang="en-US" sz="2000" dirty="0">
                <a:solidFill>
                  <a:schemeClr val="bg1"/>
                </a:solidFill>
                <a:latin typeface="Century Schoolbook" panose="02040604050505020304" pitchFamily="18" charset="0"/>
              </a:rPr>
              <a:t>Shortens design time:</a:t>
            </a:r>
          </a:p>
          <a:p>
            <a:pPr lvl="2" eaLnBrk="1" hangingPunct="1">
              <a:lnSpc>
                <a:spcPct val="150000"/>
              </a:lnSpc>
            </a:pPr>
            <a:r>
              <a:rPr lang="en-US" sz="2000" dirty="0">
                <a:solidFill>
                  <a:schemeClr val="bg1"/>
                </a:solidFill>
                <a:latin typeface="Century Schoolbook" panose="02040604050505020304" pitchFamily="18" charset="0"/>
              </a:rPr>
              <a:t>Modular design allows for </a:t>
            </a:r>
            <a:r>
              <a:rPr lang="ja-JP" altLang="en-US" sz="2000" dirty="0">
                <a:solidFill>
                  <a:schemeClr val="bg1"/>
                </a:solidFill>
                <a:latin typeface="Century Schoolbook" panose="02040604050505020304" pitchFamily="18" charset="0"/>
              </a:rPr>
              <a:t>“</a:t>
            </a:r>
            <a:r>
              <a:rPr lang="en-US" altLang="ja-JP" sz="2000" dirty="0">
                <a:solidFill>
                  <a:schemeClr val="bg1"/>
                </a:solidFill>
                <a:latin typeface="Century Schoolbook" panose="02040604050505020304" pitchFamily="18" charset="0"/>
              </a:rPr>
              <a:t>plug and play</a:t>
            </a:r>
            <a:r>
              <a:rPr lang="ja-JP" altLang="en-US" sz="2000" dirty="0">
                <a:solidFill>
                  <a:schemeClr val="bg1"/>
                </a:solidFill>
                <a:latin typeface="Century Schoolbook" panose="02040604050505020304" pitchFamily="18" charset="0"/>
              </a:rPr>
              <a:t>”</a:t>
            </a:r>
            <a:r>
              <a:rPr lang="en-US" altLang="ja-JP" sz="2000" dirty="0">
                <a:solidFill>
                  <a:schemeClr val="bg1"/>
                </a:solidFill>
                <a:latin typeface="Century Schoolbook" panose="02040604050505020304" pitchFamily="18" charset="0"/>
              </a:rPr>
              <a:t> capabilities</a:t>
            </a:r>
          </a:p>
          <a:p>
            <a:pPr lvl="2" eaLnBrk="1" hangingPunct="1">
              <a:lnSpc>
                <a:spcPct val="150000"/>
              </a:lnSpc>
            </a:pPr>
            <a:r>
              <a:rPr lang="en-US" sz="2000" dirty="0">
                <a:solidFill>
                  <a:schemeClr val="bg1"/>
                </a:solidFill>
                <a:latin typeface="Century Schoolbook" panose="02040604050505020304" pitchFamily="18" charset="0"/>
              </a:rPr>
              <a:t>as current and data are provided at any point within the system, component placement is greatly simplified.</a:t>
            </a:r>
          </a:p>
          <a:p>
            <a:pPr lvl="2" eaLnBrk="1" hangingPunct="1">
              <a:lnSpc>
                <a:spcPct val="150000"/>
              </a:lnSpc>
            </a:pPr>
            <a:endParaRPr lang="en-US" sz="2000" dirty="0">
              <a:solidFill>
                <a:schemeClr val="bg1"/>
              </a:solidFill>
              <a:latin typeface="Century Schoolbook" panose="02040604050505020304" pitchFamily="18" charset="0"/>
            </a:endParaRPr>
          </a:p>
          <a:p>
            <a:pPr lvl="2" eaLnBrk="1" hangingPunct="1">
              <a:lnSpc>
                <a:spcPct val="150000"/>
              </a:lnSpc>
            </a:pPr>
            <a:r>
              <a:rPr lang="en-US" sz="2000" dirty="0">
                <a:solidFill>
                  <a:schemeClr val="bg1"/>
                </a:solidFill>
                <a:latin typeface="Century Schoolbook" panose="02040604050505020304" pitchFamily="18" charset="0"/>
              </a:rPr>
              <a:t>Integrated Vehicle Health and Telemetry are already built into the system.</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2542327" cy="17430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a:defRPr/>
            </a:pPr>
            <a:r>
              <a:rPr lang="en-US" sz="2900" dirty="0">
                <a:solidFill>
                  <a:srgbClr val="C00000"/>
                </a:solidFill>
                <a:latin typeface="Bookman Old Style" pitchFamily="18" charset="0"/>
              </a:rPr>
              <a:t>Tueor technologies     Digital Current System (</a:t>
            </a:r>
            <a:r>
              <a:rPr lang="en-US" sz="2900" dirty="0" err="1">
                <a:solidFill>
                  <a:srgbClr val="C00000"/>
                </a:solidFill>
                <a:latin typeface="Bookman Old Style" pitchFamily="18" charset="0"/>
              </a:rPr>
              <a:t>ttDCS</a:t>
            </a:r>
            <a:r>
              <a:rPr lang="en-US" sz="2900" dirty="0">
                <a:solidFill>
                  <a:srgbClr val="C00000"/>
                </a:solidFill>
                <a:latin typeface="Bookman Old Style" pitchFamily="18" charset="0"/>
              </a:rPr>
              <a:t>)</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11" name="Rectangle 10"/>
          <p:cNvSpPr/>
          <p:nvPr/>
        </p:nvSpPr>
        <p:spPr>
          <a:xfrm>
            <a:off x="152400" y="1914525"/>
            <a:ext cx="8867775" cy="3724096"/>
          </a:xfrm>
          <a:prstGeom prst="rect">
            <a:avLst/>
          </a:prstGeom>
        </p:spPr>
        <p:txBody>
          <a:bodyPr>
            <a:spAutoFit/>
          </a:bodyPr>
          <a:lstStyle/>
          <a:p>
            <a:pPr algn="ctr">
              <a:defRPr/>
            </a:pPr>
            <a:r>
              <a:rPr lang="en-US" sz="2800" b="1" i="1" u="sng" dirty="0">
                <a:solidFill>
                  <a:schemeClr val="bg1"/>
                </a:solidFill>
                <a:latin typeface="Century Schoolbook" panose="02040604050505020304" pitchFamily="18" charset="0"/>
              </a:rPr>
              <a:t>Advantages (cont.)</a:t>
            </a:r>
          </a:p>
          <a:p>
            <a:pPr algn="ctr">
              <a:defRPr/>
            </a:pPr>
            <a:endParaRPr lang="en-US" b="1" dirty="0">
              <a:solidFill>
                <a:schemeClr val="bg1"/>
              </a:solidFill>
              <a:latin typeface="Century Schoolbook" panose="02040604050505020304" pitchFamily="18" charset="0"/>
            </a:endParaRPr>
          </a:p>
          <a:p>
            <a:pPr lvl="1">
              <a:defRPr/>
            </a:pPr>
            <a:r>
              <a:rPr lang="en-US" sz="2000" dirty="0">
                <a:solidFill>
                  <a:schemeClr val="bg1"/>
                </a:solidFill>
                <a:latin typeface="Century Schoolbook" panose="02040604050505020304" pitchFamily="18" charset="0"/>
              </a:rPr>
              <a:t>Reduces or Eliminates the need for numerous ancillary structures:</a:t>
            </a:r>
          </a:p>
          <a:p>
            <a:pPr lvl="1">
              <a:defRPr/>
            </a:pPr>
            <a:endParaRPr lang="en-US" sz="2000" dirty="0">
              <a:solidFill>
                <a:schemeClr val="bg1"/>
              </a:solidFill>
              <a:latin typeface="Century Schoolbook" panose="02040604050505020304" pitchFamily="18" charset="0"/>
            </a:endParaRPr>
          </a:p>
          <a:p>
            <a:pPr lvl="2">
              <a:defRPr/>
            </a:pPr>
            <a:r>
              <a:rPr lang="en-US" sz="2000" dirty="0">
                <a:solidFill>
                  <a:schemeClr val="bg1"/>
                </a:solidFill>
                <a:latin typeface="Century Schoolbook" panose="02040604050505020304" pitchFamily="18" charset="0"/>
              </a:rPr>
              <a:t>Eliminates the need for conventional grounding.</a:t>
            </a:r>
          </a:p>
          <a:p>
            <a:pPr lvl="2">
              <a:defRPr/>
            </a:pPr>
            <a:r>
              <a:rPr lang="en-US" sz="2000" dirty="0">
                <a:solidFill>
                  <a:schemeClr val="bg1"/>
                </a:solidFill>
                <a:latin typeface="Century Schoolbook" panose="02040604050505020304" pitchFamily="18" charset="0"/>
              </a:rPr>
              <a:t>Eliminates the need for conventional fusing.</a:t>
            </a:r>
          </a:p>
          <a:p>
            <a:pPr lvl="2">
              <a:defRPr/>
            </a:pPr>
            <a:r>
              <a:rPr lang="en-US" sz="2000" dirty="0">
                <a:solidFill>
                  <a:schemeClr val="bg1"/>
                </a:solidFill>
                <a:latin typeface="Century Schoolbook" panose="02040604050505020304" pitchFamily="18" charset="0"/>
              </a:rPr>
              <a:t>Eliminates the need for identical, redundant wiring.</a:t>
            </a:r>
          </a:p>
          <a:p>
            <a:pPr lvl="2">
              <a:defRPr/>
            </a:pPr>
            <a:r>
              <a:rPr lang="en-US" sz="2000" dirty="0">
                <a:solidFill>
                  <a:schemeClr val="bg1"/>
                </a:solidFill>
                <a:latin typeface="Century Schoolbook" panose="02040604050505020304" pitchFamily="18" charset="0"/>
              </a:rPr>
              <a:t>Eliminates the need for parallel control structures.</a:t>
            </a:r>
          </a:p>
          <a:p>
            <a:pPr lvl="2">
              <a:defRPr/>
            </a:pPr>
            <a:r>
              <a:rPr lang="en-US" sz="2000" dirty="0">
                <a:solidFill>
                  <a:schemeClr val="bg1"/>
                </a:solidFill>
                <a:latin typeface="Century Schoolbook" panose="02040604050505020304" pitchFamily="18" charset="0"/>
              </a:rPr>
              <a:t>Eliminates the need for separate telemetry.</a:t>
            </a:r>
          </a:p>
          <a:p>
            <a:pPr lvl="2">
              <a:defRPr/>
            </a:pPr>
            <a:r>
              <a:rPr lang="en-US" sz="2000" dirty="0">
                <a:solidFill>
                  <a:schemeClr val="bg1"/>
                </a:solidFill>
                <a:latin typeface="Century Schoolbook" panose="02040604050505020304" pitchFamily="18" charset="0"/>
              </a:rPr>
              <a:t>Eliminates the need for vehicle-health monitoring.</a:t>
            </a:r>
          </a:p>
          <a:p>
            <a:pPr lvl="2">
              <a:defRPr/>
            </a:pPr>
            <a:endParaRPr lang="en-US" dirty="0">
              <a:solidFill>
                <a:schemeClr val="bg1"/>
              </a:solidFill>
              <a:latin typeface="+mj-l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2542327" cy="17430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a:defRPr/>
            </a:pPr>
            <a:r>
              <a:rPr lang="en-US" sz="2900" dirty="0">
                <a:solidFill>
                  <a:srgbClr val="C00000"/>
                </a:solidFill>
                <a:latin typeface="Bookman Old Style" pitchFamily="18" charset="0"/>
              </a:rPr>
              <a:t>Tueor technologies     Digital Current System (</a:t>
            </a:r>
            <a:r>
              <a:rPr lang="en-US" sz="2900" dirty="0" err="1">
                <a:solidFill>
                  <a:srgbClr val="C00000"/>
                </a:solidFill>
                <a:latin typeface="Bookman Old Style" pitchFamily="18" charset="0"/>
              </a:rPr>
              <a:t>ttDCS</a:t>
            </a:r>
            <a:r>
              <a:rPr lang="en-US" sz="2900" dirty="0">
                <a:solidFill>
                  <a:srgbClr val="C00000"/>
                </a:solidFill>
                <a:latin typeface="Bookman Old Style" pitchFamily="18" charset="0"/>
              </a:rPr>
              <a:t>)</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23559" name="Rectangle 10"/>
          <p:cNvSpPr>
            <a:spLocks noChangeArrowheads="1"/>
          </p:cNvSpPr>
          <p:nvPr/>
        </p:nvSpPr>
        <p:spPr bwMode="auto">
          <a:xfrm>
            <a:off x="161925" y="1943100"/>
            <a:ext cx="886777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2800" b="1" i="1" u="sng" dirty="0">
                <a:solidFill>
                  <a:schemeClr val="bg1"/>
                </a:solidFill>
                <a:latin typeface="Century Schoolbook" panose="02040604050505020304" pitchFamily="18" charset="0"/>
              </a:rPr>
              <a:t>Advantages (cont.)</a:t>
            </a:r>
          </a:p>
          <a:p>
            <a:pPr algn="ctr" eaLnBrk="1" hangingPunct="1"/>
            <a:endParaRPr lang="en-US" b="1" dirty="0">
              <a:solidFill>
                <a:schemeClr val="bg1"/>
              </a:solidFill>
              <a:latin typeface="Century Schoolbook" panose="02040604050505020304" pitchFamily="18" charset="0"/>
            </a:endParaRPr>
          </a:p>
          <a:p>
            <a:pPr lvl="1" eaLnBrk="1" hangingPunct="1"/>
            <a:r>
              <a:rPr lang="en-US" sz="2000" dirty="0">
                <a:solidFill>
                  <a:schemeClr val="bg1"/>
                </a:solidFill>
                <a:latin typeface="Century Schoolbook" panose="02040604050505020304" pitchFamily="18" charset="0"/>
              </a:rPr>
              <a:t>Uses less wire and fewer electronic components.</a:t>
            </a:r>
          </a:p>
          <a:p>
            <a:pPr lvl="1" eaLnBrk="1" hangingPunct="1"/>
            <a:endParaRPr lang="en-US" sz="2000" dirty="0">
              <a:solidFill>
                <a:schemeClr val="bg1"/>
              </a:solidFill>
              <a:latin typeface="Century Schoolbook" panose="02040604050505020304" pitchFamily="18" charset="0"/>
            </a:endParaRPr>
          </a:p>
          <a:p>
            <a:pPr lvl="1" eaLnBrk="1" hangingPunct="1"/>
            <a:r>
              <a:rPr lang="en-US" sz="2000" dirty="0">
                <a:solidFill>
                  <a:schemeClr val="bg1"/>
                </a:solidFill>
                <a:latin typeface="Century Schoolbook" panose="02040604050505020304" pitchFamily="18" charset="0"/>
              </a:rPr>
              <a:t>Easily accommodates redundancy and shared command 	responsibilities.</a:t>
            </a:r>
          </a:p>
          <a:p>
            <a:pPr lvl="1" eaLnBrk="1" hangingPunct="1"/>
            <a:endParaRPr lang="en-US" sz="2000" dirty="0">
              <a:solidFill>
                <a:schemeClr val="bg1"/>
              </a:solidFill>
              <a:latin typeface="Century Schoolbook" panose="02040604050505020304" pitchFamily="18" charset="0"/>
            </a:endParaRPr>
          </a:p>
          <a:p>
            <a:pPr lvl="1" eaLnBrk="1" hangingPunct="1"/>
            <a:r>
              <a:rPr lang="en-US" sz="2000" dirty="0">
                <a:solidFill>
                  <a:schemeClr val="bg1"/>
                </a:solidFill>
                <a:latin typeface="Century Schoolbook" panose="02040604050505020304" pitchFamily="18" charset="0"/>
              </a:rPr>
              <a:t>Distributed Intelligence decreases the need for ultra-high 	communications speed and solves the current problem</a:t>
            </a:r>
          </a:p>
          <a:p>
            <a:pPr lvl="1" eaLnBrk="1" hangingPunct="1"/>
            <a:r>
              <a:rPr lang="en-US" sz="2000" dirty="0">
                <a:solidFill>
                  <a:schemeClr val="bg1"/>
                </a:solidFill>
                <a:latin typeface="Century Schoolbook" panose="02040604050505020304" pitchFamily="18" charset="0"/>
              </a:rPr>
              <a:t>	of limited band-width restrictions while enhancing the </a:t>
            </a:r>
          </a:p>
          <a:p>
            <a:pPr lvl="1" eaLnBrk="1" hangingPunct="1"/>
            <a:r>
              <a:rPr lang="en-US" sz="2000" dirty="0">
                <a:solidFill>
                  <a:schemeClr val="bg1"/>
                </a:solidFill>
                <a:latin typeface="Century Schoolbook" panose="02040604050505020304" pitchFamily="18" charset="0"/>
              </a:rPr>
              <a:t>	entire electrical system</a:t>
            </a:r>
            <a:r>
              <a:rPr lang="en-US" altLang="en-US" sz="2000" dirty="0">
                <a:solidFill>
                  <a:schemeClr val="bg1"/>
                </a:solidFill>
                <a:latin typeface="Century Schoolbook" panose="02040604050505020304" pitchFamily="18" charset="0"/>
              </a:rPr>
              <a:t>’</a:t>
            </a:r>
            <a:r>
              <a:rPr lang="en-US" altLang="ja-JP" sz="2000" dirty="0">
                <a:solidFill>
                  <a:schemeClr val="bg1"/>
                </a:solidFill>
                <a:latin typeface="Century Schoolbook" panose="02040604050505020304" pitchFamily="18" charset="0"/>
              </a:rPr>
              <a:t>s capabilities.</a:t>
            </a:r>
          </a:p>
          <a:p>
            <a:pPr lvl="1" eaLnBrk="1" hangingPunct="1"/>
            <a:endParaRPr lang="en-US" sz="2000" dirty="0">
              <a:solidFill>
                <a:schemeClr val="bg1"/>
              </a:solidFill>
              <a:latin typeface="Century Schoolbook" panose="020406040505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2542327" cy="17430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924175" y="228600"/>
            <a:ext cx="6219825" cy="1447800"/>
          </a:xfrm>
        </p:spPr>
        <p:txBody>
          <a:bodyPr/>
          <a:lstStyle/>
          <a:p>
            <a:pPr eaLnBrk="1" fontAlgn="auto" hangingPunct="1">
              <a:spcAft>
                <a:spcPts val="0"/>
              </a:spcAft>
              <a:defRPr/>
            </a:pPr>
            <a:r>
              <a:rPr lang="en-US" dirty="0">
                <a:solidFill>
                  <a:srgbClr val="C00000"/>
                </a:solidFill>
                <a:latin typeface="Bookman Old Style" pitchFamily="18" charset="0"/>
                <a:ea typeface="+mj-ea"/>
              </a:rPr>
              <a:t>The Company</a:t>
            </a:r>
          </a:p>
        </p:txBody>
      </p:sp>
      <p:sp>
        <p:nvSpPr>
          <p:cNvPr id="5125" name="Rectangle 5"/>
          <p:cNvSpPr>
            <a:spLocks noGrp="1" noChangeArrowheads="1"/>
          </p:cNvSpPr>
          <p:nvPr>
            <p:ph type="body" idx="4294967295"/>
          </p:nvPr>
        </p:nvSpPr>
        <p:spPr>
          <a:xfrm>
            <a:off x="0" y="2247900"/>
            <a:ext cx="8496300" cy="2414635"/>
          </a:xfrm>
        </p:spPr>
        <p:txBody>
          <a:bodyPr>
            <a:noAutofit/>
          </a:bodyPr>
          <a:lstStyle/>
          <a:p>
            <a:pPr marL="548640" indent="-411480" eaLnBrk="1" fontAlgn="auto" hangingPunct="1">
              <a:spcAft>
                <a:spcPts val="0"/>
              </a:spcAft>
              <a:buClrTx/>
              <a:buFont typeface="Wingdings 2"/>
              <a:buNone/>
              <a:defRPr/>
            </a:pPr>
            <a:r>
              <a:rPr lang="en-US" sz="2800" dirty="0">
                <a:solidFill>
                  <a:schemeClr val="bg1"/>
                </a:solidFill>
                <a:latin typeface="Century Schoolbook" panose="02040604050505020304" pitchFamily="18" charset="0"/>
              </a:rPr>
              <a:t>Tueor Technologies is a privately-held research and development company that specializes in the development and licensing of new and innovative concepts for the aerospace, defense and consumer markets.</a:t>
            </a:r>
          </a:p>
        </p:txBody>
      </p:sp>
      <p:sp>
        <p:nvSpPr>
          <p:cNvPr id="4101" name="Text Box 6"/>
          <p:cNvSpPr txBox="1">
            <a:spLocks noChangeArrowheads="1"/>
          </p:cNvSpPr>
          <p:nvPr/>
        </p:nvSpPr>
        <p:spPr bwMode="auto">
          <a:xfrm>
            <a:off x="1116013" y="5949950"/>
            <a:ext cx="69119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endParaRPr lang="en-US" sz="1200" dirty="0">
              <a:solidFill>
                <a:srgbClr val="FFC000"/>
              </a:solidFill>
              <a:latin typeface="Palatino Linotype" panose="02040502050505030304" pitchFamily="18" charset="0"/>
            </a:endParaRPr>
          </a:p>
          <a:p>
            <a:pPr algn="ctr" eaLnBrk="1" hangingPunct="1">
              <a:spcBef>
                <a:spcPct val="50000"/>
              </a:spcBef>
            </a:pPr>
            <a:endParaRPr lang="en-US" sz="1200" dirty="0">
              <a:solidFill>
                <a:srgbClr val="FFC000"/>
              </a:solidFill>
              <a:latin typeface="Palatino Linotype" panose="0204050205050503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82" y="133128"/>
            <a:ext cx="2241539" cy="1713880"/>
          </a:xfrm>
          <a:prstGeom prst="rect">
            <a:avLst/>
          </a:prstGeom>
        </p:spPr>
      </p:pic>
      <p:sp>
        <p:nvSpPr>
          <p:cNvPr id="2" name="TextBox 1"/>
          <p:cNvSpPr txBox="1"/>
          <p:nvPr/>
        </p:nvSpPr>
        <p:spPr>
          <a:xfrm>
            <a:off x="166682" y="133128"/>
            <a:ext cx="2241539" cy="276999"/>
          </a:xfrm>
          <a:prstGeom prst="rect">
            <a:avLst/>
          </a:prstGeom>
          <a:noFill/>
        </p:spPr>
        <p:txBody>
          <a:bodyPr wrap="square" rtlCol="0">
            <a:spAutoFit/>
          </a:bodyPr>
          <a:lstStyle/>
          <a:p>
            <a:pPr algn="ctr"/>
            <a:r>
              <a:rPr lang="en-US" sz="1200" dirty="0"/>
              <a:t>A Major Leap Forward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a:defRPr/>
            </a:pPr>
            <a:r>
              <a:rPr lang="en-US" sz="2900" dirty="0">
                <a:solidFill>
                  <a:srgbClr val="C00000"/>
                </a:solidFill>
                <a:latin typeface="Bookman Old Style" pitchFamily="18" charset="0"/>
              </a:rPr>
              <a:t>Tueor technologies     Digital Current System (</a:t>
            </a:r>
            <a:r>
              <a:rPr lang="en-US" sz="2900" dirty="0" err="1">
                <a:solidFill>
                  <a:srgbClr val="C00000"/>
                </a:solidFill>
                <a:latin typeface="Bookman Old Style" pitchFamily="18" charset="0"/>
              </a:rPr>
              <a:t>ttDCS</a:t>
            </a:r>
            <a:r>
              <a:rPr lang="en-US" sz="2900" dirty="0">
                <a:solidFill>
                  <a:srgbClr val="C00000"/>
                </a:solidFill>
                <a:latin typeface="Bookman Old Style" pitchFamily="18" charset="0"/>
              </a:rPr>
              <a:t>)</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24583" name="Rectangle 10"/>
          <p:cNvSpPr>
            <a:spLocks noChangeArrowheads="1"/>
          </p:cNvSpPr>
          <p:nvPr/>
        </p:nvSpPr>
        <p:spPr bwMode="auto">
          <a:xfrm>
            <a:off x="152400" y="1905000"/>
            <a:ext cx="886777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2800" b="1" i="1" u="sng" dirty="0">
                <a:solidFill>
                  <a:schemeClr val="bg1"/>
                </a:solidFill>
                <a:latin typeface="Century Schoolbook" panose="02040604050505020304" pitchFamily="18" charset="0"/>
              </a:rPr>
              <a:t>Advantages (cont.</a:t>
            </a:r>
            <a:r>
              <a:rPr lang="en-US" sz="2800" b="1" i="1" dirty="0">
                <a:solidFill>
                  <a:schemeClr val="bg1"/>
                </a:solidFill>
                <a:latin typeface="Century Schoolbook" panose="02040604050505020304" pitchFamily="18" charset="0"/>
              </a:rPr>
              <a:t>)</a:t>
            </a:r>
          </a:p>
          <a:p>
            <a:pPr eaLnBrk="1" hangingPunct="1"/>
            <a:endParaRPr lang="en-US" dirty="0">
              <a:solidFill>
                <a:schemeClr val="bg1"/>
              </a:solidFill>
              <a:latin typeface="Century Schoolbook" panose="02040604050505020304" pitchFamily="18" charset="0"/>
            </a:endParaRPr>
          </a:p>
          <a:p>
            <a:pPr lvl="1" eaLnBrk="1" hangingPunct="1"/>
            <a:r>
              <a:rPr lang="en-US" sz="2000" dirty="0">
                <a:solidFill>
                  <a:schemeClr val="bg1"/>
                </a:solidFill>
                <a:latin typeface="Century Schoolbook" panose="02040604050505020304" pitchFamily="18" charset="0"/>
              </a:rPr>
              <a:t>Uses </a:t>
            </a:r>
            <a:r>
              <a:rPr lang="en-US" altLang="en-US" sz="2000" dirty="0">
                <a:solidFill>
                  <a:schemeClr val="bg1"/>
                </a:solidFill>
                <a:latin typeface="Century Schoolbook" panose="02040604050505020304" pitchFamily="18" charset="0"/>
              </a:rPr>
              <a:t>“</a:t>
            </a:r>
            <a:r>
              <a:rPr lang="en-US" altLang="ja-JP" sz="2000" dirty="0">
                <a:solidFill>
                  <a:schemeClr val="bg1"/>
                </a:solidFill>
                <a:latin typeface="Century Schoolbook" panose="02040604050505020304" pitchFamily="18" charset="0"/>
              </a:rPr>
              <a:t>off the shelf</a:t>
            </a:r>
            <a:r>
              <a:rPr lang="ja-JP" altLang="en-US" sz="2000" dirty="0">
                <a:solidFill>
                  <a:schemeClr val="bg1"/>
                </a:solidFill>
                <a:latin typeface="Century Schoolbook" panose="02040604050505020304" pitchFamily="18" charset="0"/>
              </a:rPr>
              <a:t>”</a:t>
            </a:r>
            <a:r>
              <a:rPr lang="en-US" altLang="ja-JP" sz="2000" dirty="0">
                <a:solidFill>
                  <a:schemeClr val="bg1"/>
                </a:solidFill>
                <a:latin typeface="Century Schoolbook" panose="02040604050505020304" pitchFamily="18" charset="0"/>
              </a:rPr>
              <a:t> components (depending on environment and 	design applications).</a:t>
            </a:r>
          </a:p>
          <a:p>
            <a:pPr lvl="1" eaLnBrk="1" hangingPunct="1"/>
            <a:endParaRPr lang="en-US" altLang="ja-JP" sz="2000" dirty="0">
              <a:solidFill>
                <a:schemeClr val="bg1"/>
              </a:solidFill>
              <a:latin typeface="Century Schoolbook" panose="02040604050505020304" pitchFamily="18" charset="0"/>
            </a:endParaRPr>
          </a:p>
          <a:p>
            <a:pPr lvl="1" eaLnBrk="1" hangingPunct="1"/>
            <a:r>
              <a:rPr lang="en-US" sz="2000" dirty="0">
                <a:solidFill>
                  <a:schemeClr val="bg1"/>
                </a:solidFill>
                <a:latin typeface="Century Schoolbook" panose="02040604050505020304" pitchFamily="18" charset="0"/>
              </a:rPr>
              <a:t>Adaptable to multiple communications and software protocols.</a:t>
            </a:r>
          </a:p>
          <a:p>
            <a:pPr lvl="1" eaLnBrk="1" hangingPunct="1"/>
            <a:endParaRPr lang="en-US" sz="2000" dirty="0">
              <a:solidFill>
                <a:schemeClr val="bg1"/>
              </a:solidFill>
              <a:latin typeface="Century Schoolbook" panose="02040604050505020304" pitchFamily="18" charset="0"/>
            </a:endParaRPr>
          </a:p>
          <a:p>
            <a:pPr lvl="1" eaLnBrk="1" hangingPunct="1"/>
            <a:r>
              <a:rPr lang="en-US" sz="2000" dirty="0">
                <a:solidFill>
                  <a:schemeClr val="bg1"/>
                </a:solidFill>
                <a:latin typeface="Century Schoolbook" panose="02040604050505020304" pitchFamily="18" charset="0"/>
              </a:rPr>
              <a:t>Uses a simple, basic 9-bit communications protocol as </a:t>
            </a:r>
          </a:p>
          <a:p>
            <a:pPr lvl="1" eaLnBrk="1" hangingPunct="1"/>
            <a:r>
              <a:rPr lang="en-US" sz="2000" dirty="0">
                <a:solidFill>
                  <a:schemeClr val="bg1"/>
                </a:solidFill>
                <a:latin typeface="Century Schoolbook" panose="02040604050505020304" pitchFamily="18" charset="0"/>
              </a:rPr>
              <a:t>	its normal operational structure, but is adaptable to other</a:t>
            </a:r>
          </a:p>
          <a:p>
            <a:pPr lvl="1" eaLnBrk="1" hangingPunct="1"/>
            <a:r>
              <a:rPr lang="en-US" sz="2000" dirty="0">
                <a:solidFill>
                  <a:schemeClr val="bg1"/>
                </a:solidFill>
                <a:latin typeface="Century Schoolbook" panose="02040604050505020304" pitchFamily="18" charset="0"/>
              </a:rPr>
              <a:t>	or specialized protocols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2542327" cy="17430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a:defRPr/>
            </a:pPr>
            <a:r>
              <a:rPr lang="en-US" sz="2900" dirty="0">
                <a:solidFill>
                  <a:srgbClr val="C00000"/>
                </a:solidFill>
                <a:latin typeface="Bookman Old Style" pitchFamily="18" charset="0"/>
              </a:rPr>
              <a:t>Tueor technologies     Digital Current System (</a:t>
            </a:r>
            <a:r>
              <a:rPr lang="en-US" sz="2900" dirty="0" err="1">
                <a:solidFill>
                  <a:srgbClr val="C00000"/>
                </a:solidFill>
                <a:latin typeface="Bookman Old Style" pitchFamily="18" charset="0"/>
              </a:rPr>
              <a:t>ttDCS</a:t>
            </a:r>
            <a:r>
              <a:rPr lang="en-US" sz="2900" dirty="0">
                <a:solidFill>
                  <a:srgbClr val="C00000"/>
                </a:solidFill>
                <a:latin typeface="Bookman Old Style" pitchFamily="18" charset="0"/>
              </a:rPr>
              <a:t>)</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25607" name="Rectangle 13"/>
          <p:cNvSpPr>
            <a:spLocks noChangeArrowheads="1"/>
          </p:cNvSpPr>
          <p:nvPr/>
        </p:nvSpPr>
        <p:spPr bwMode="auto">
          <a:xfrm>
            <a:off x="161925" y="1866900"/>
            <a:ext cx="86106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2800" b="1" i="1" u="sng" dirty="0">
                <a:solidFill>
                  <a:schemeClr val="bg1"/>
                </a:solidFill>
                <a:latin typeface="Century Schoolbook" panose="02040604050505020304" pitchFamily="18" charset="0"/>
              </a:rPr>
              <a:t>Advantages (cont.)</a:t>
            </a:r>
          </a:p>
          <a:p>
            <a:pPr algn="ctr" eaLnBrk="1" hangingPunct="1"/>
            <a:endParaRPr lang="en-US" b="1" dirty="0">
              <a:solidFill>
                <a:schemeClr val="bg1"/>
              </a:solidFill>
              <a:latin typeface="Century Schoolbook" panose="02040604050505020304" pitchFamily="18" charset="0"/>
            </a:endParaRPr>
          </a:p>
          <a:p>
            <a:pPr lvl="1" eaLnBrk="1" hangingPunct="1"/>
            <a:r>
              <a:rPr lang="en-US" sz="2000" dirty="0">
                <a:solidFill>
                  <a:schemeClr val="bg1"/>
                </a:solidFill>
                <a:latin typeface="Century Schoolbook" panose="02040604050505020304" pitchFamily="18" charset="0"/>
              </a:rPr>
              <a:t>In internal lab tests, The TTDCS generates minimal EMI over a range of power levels significantly 	beyond the normal range of those power levels found in similar applications.</a:t>
            </a:r>
          </a:p>
          <a:p>
            <a:pPr lvl="1" eaLnBrk="1" hangingPunct="1"/>
            <a:endParaRPr lang="en-US" sz="2000" dirty="0">
              <a:solidFill>
                <a:schemeClr val="bg1"/>
              </a:solidFill>
              <a:latin typeface="Century Schoolbook" panose="02040604050505020304" pitchFamily="18" charset="0"/>
            </a:endParaRPr>
          </a:p>
          <a:p>
            <a:pPr lvl="1" eaLnBrk="1" hangingPunct="1"/>
            <a:r>
              <a:rPr lang="en-US" sz="2000" dirty="0">
                <a:solidFill>
                  <a:schemeClr val="bg1"/>
                </a:solidFill>
                <a:latin typeface="Century Schoolbook" panose="02040604050505020304" pitchFamily="18" charset="0"/>
              </a:rPr>
              <a:t>Additionally, independent lab tests demonstrates the technology</a:t>
            </a:r>
            <a:r>
              <a:rPr lang="ja-JP" altLang="en-US" sz="2000" dirty="0">
                <a:solidFill>
                  <a:schemeClr val="bg1"/>
                </a:solidFill>
                <a:latin typeface="Century Schoolbook" panose="02040604050505020304" pitchFamily="18" charset="0"/>
              </a:rPr>
              <a:t>’</a:t>
            </a:r>
            <a:r>
              <a:rPr lang="en-US" altLang="ja-JP" sz="2000" dirty="0">
                <a:solidFill>
                  <a:schemeClr val="bg1"/>
                </a:solidFill>
                <a:latin typeface="Century Schoolbook" panose="02040604050505020304" pitchFamily="18" charset="0"/>
              </a:rPr>
              <a:t>s exceptional resistance to exterior or artifact EMI.</a:t>
            </a:r>
            <a:endParaRPr lang="en-US" sz="2000" dirty="0">
              <a:solidFill>
                <a:schemeClr val="bg1"/>
              </a:solidFill>
              <a:latin typeface="Century Schoolbook" panose="020406040505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299"/>
            <a:ext cx="2542327" cy="17430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a:defRPr/>
            </a:pPr>
            <a:r>
              <a:rPr lang="en-US" sz="2900" dirty="0">
                <a:solidFill>
                  <a:srgbClr val="C00000"/>
                </a:solidFill>
                <a:latin typeface="Bookman Old Style" pitchFamily="18" charset="0"/>
              </a:rPr>
              <a:t>Tueor technologies     Digital Current System (</a:t>
            </a:r>
            <a:r>
              <a:rPr lang="en-US" sz="2900" dirty="0" err="1">
                <a:solidFill>
                  <a:srgbClr val="C00000"/>
                </a:solidFill>
                <a:latin typeface="Bookman Old Style" pitchFamily="18" charset="0"/>
              </a:rPr>
              <a:t>ttDCS</a:t>
            </a:r>
            <a:r>
              <a:rPr lang="en-US" sz="2900" dirty="0">
                <a:solidFill>
                  <a:srgbClr val="C00000"/>
                </a:solidFill>
                <a:latin typeface="Bookman Old Style" pitchFamily="18" charset="0"/>
              </a:rPr>
              <a:t>)</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26631" name="Rectangle 10"/>
          <p:cNvSpPr>
            <a:spLocks noChangeArrowheads="1"/>
          </p:cNvSpPr>
          <p:nvPr/>
        </p:nvSpPr>
        <p:spPr bwMode="auto">
          <a:xfrm>
            <a:off x="0" y="1971675"/>
            <a:ext cx="8839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2800" b="1" i="1" u="sng" dirty="0">
                <a:solidFill>
                  <a:schemeClr val="bg1"/>
                </a:solidFill>
                <a:latin typeface="Century Schoolbook" panose="02040604050505020304" pitchFamily="18" charset="0"/>
              </a:rPr>
              <a:t>Independent Lab Evaluations</a:t>
            </a:r>
          </a:p>
          <a:p>
            <a:pPr algn="ctr" eaLnBrk="1" hangingPunct="1"/>
            <a:endParaRPr lang="en-US" b="1" dirty="0">
              <a:solidFill>
                <a:schemeClr val="bg1"/>
              </a:solidFill>
              <a:latin typeface="Century Schoolbook" panose="02040604050505020304" pitchFamily="18" charset="0"/>
            </a:endParaRPr>
          </a:p>
          <a:p>
            <a:pPr eaLnBrk="1" hangingPunct="1">
              <a:buFont typeface="Wingdings" panose="05000000000000000000" pitchFamily="2" charset="2"/>
              <a:buNone/>
            </a:pPr>
            <a:r>
              <a:rPr lang="en-US" dirty="0">
                <a:solidFill>
                  <a:schemeClr val="bg1"/>
                </a:solidFill>
                <a:latin typeface="Century Schoolbook" panose="02040604050505020304" pitchFamily="18" charset="0"/>
              </a:rPr>
              <a:t>	</a:t>
            </a:r>
            <a:r>
              <a:rPr lang="en-US" sz="2000" dirty="0">
                <a:solidFill>
                  <a:schemeClr val="bg1"/>
                </a:solidFill>
                <a:latin typeface="Century Schoolbook" panose="02040604050505020304" pitchFamily="18" charset="0"/>
              </a:rPr>
              <a:t>Demonstrated robust resistance to both AC and DC interference and artificially generated </a:t>
            </a:r>
            <a:r>
              <a:rPr lang="ja-JP" altLang="en-US" sz="2000" dirty="0">
                <a:solidFill>
                  <a:schemeClr val="bg1"/>
                </a:solidFill>
                <a:latin typeface="Century Schoolbook" panose="02040604050505020304" pitchFamily="18" charset="0"/>
              </a:rPr>
              <a:t>“</a:t>
            </a:r>
            <a:r>
              <a:rPr lang="en-US" altLang="ja-JP" sz="2000" dirty="0">
                <a:solidFill>
                  <a:schemeClr val="bg1"/>
                </a:solidFill>
                <a:latin typeface="Century Schoolbook" panose="02040604050505020304" pitchFamily="18" charset="0"/>
              </a:rPr>
              <a:t>noise.</a:t>
            </a:r>
            <a:r>
              <a:rPr lang="ja-JP" altLang="en-US" sz="2000" dirty="0">
                <a:solidFill>
                  <a:schemeClr val="bg1"/>
                </a:solidFill>
                <a:latin typeface="Century Schoolbook" panose="02040604050505020304" pitchFamily="18" charset="0"/>
              </a:rPr>
              <a:t>”</a:t>
            </a:r>
            <a:endParaRPr lang="en-US" altLang="ja-JP" sz="2000" dirty="0">
              <a:solidFill>
                <a:schemeClr val="bg1"/>
              </a:solidFill>
              <a:latin typeface="Century Schoolbook" panose="02040604050505020304" pitchFamily="18" charset="0"/>
            </a:endParaRPr>
          </a:p>
          <a:p>
            <a:pPr eaLnBrk="1" hangingPunct="1">
              <a:buFont typeface="Wingdings" panose="05000000000000000000" pitchFamily="2" charset="2"/>
              <a:buNone/>
            </a:pPr>
            <a:r>
              <a:rPr lang="en-US" altLang="ja-JP" sz="2000" dirty="0">
                <a:solidFill>
                  <a:schemeClr val="bg1"/>
                </a:solidFill>
                <a:latin typeface="Century Schoolbook" panose="02040604050505020304" pitchFamily="18" charset="0"/>
              </a:rPr>
              <a:t>	</a:t>
            </a:r>
          </a:p>
          <a:p>
            <a:pPr eaLnBrk="1" hangingPunct="1">
              <a:buFont typeface="Wingdings" panose="05000000000000000000" pitchFamily="2" charset="2"/>
              <a:buNone/>
            </a:pPr>
            <a:r>
              <a:rPr lang="en-US" altLang="ja-JP" sz="2000" dirty="0">
                <a:solidFill>
                  <a:schemeClr val="bg1"/>
                </a:solidFill>
                <a:latin typeface="Century Schoolbook" panose="02040604050505020304" pitchFamily="18" charset="0"/>
              </a:rPr>
              <a:t>        Dr. John Palmer, PhD EE, world-renowned expert on forensic and failure analysis, conducted the first independent evaluation of the technology. </a:t>
            </a:r>
          </a:p>
          <a:p>
            <a:pPr eaLnBrk="1" hangingPunct="1">
              <a:buFont typeface="Wingdings" panose="05000000000000000000" pitchFamily="2" charset="2"/>
              <a:buNone/>
            </a:pPr>
            <a:endParaRPr lang="en-US" altLang="ja-JP" sz="2000" dirty="0">
              <a:solidFill>
                <a:schemeClr val="bg1"/>
              </a:solidFill>
              <a:latin typeface="Century Schoolbook" panose="02040604050505020304" pitchFamily="18" charset="0"/>
            </a:endParaRPr>
          </a:p>
          <a:p>
            <a:pPr eaLnBrk="1" hangingPunct="1">
              <a:buFont typeface="Wingdings" panose="05000000000000000000" pitchFamily="2" charset="2"/>
              <a:buNone/>
            </a:pPr>
            <a:r>
              <a:rPr lang="en-US" altLang="ja-JP" sz="2000" dirty="0">
                <a:solidFill>
                  <a:schemeClr val="bg1"/>
                </a:solidFill>
                <a:latin typeface="Century Schoolbook" panose="02040604050505020304" pitchFamily="18" charset="0"/>
              </a:rPr>
              <a:t>	His reaction was to term the technology as “Extraordinary”.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
            <a:ext cx="2373517" cy="17430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a:defRPr/>
            </a:pPr>
            <a:r>
              <a:rPr lang="en-US" sz="2900" dirty="0">
                <a:solidFill>
                  <a:srgbClr val="C00000"/>
                </a:solidFill>
                <a:latin typeface="Bookman Old Style" pitchFamily="18" charset="0"/>
              </a:rPr>
              <a:t>Tueor technologies     Digital Current System (</a:t>
            </a:r>
            <a:r>
              <a:rPr lang="en-US" sz="2900" dirty="0" err="1">
                <a:solidFill>
                  <a:srgbClr val="C00000"/>
                </a:solidFill>
                <a:latin typeface="Bookman Old Style" pitchFamily="18" charset="0"/>
              </a:rPr>
              <a:t>ttDCS</a:t>
            </a:r>
            <a:r>
              <a:rPr lang="en-US" sz="2900" dirty="0">
                <a:solidFill>
                  <a:srgbClr val="C00000"/>
                </a:solidFill>
                <a:latin typeface="Bookman Old Style" pitchFamily="18" charset="0"/>
              </a:rPr>
              <a:t>)</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11" name="Rectangle 10"/>
          <p:cNvSpPr/>
          <p:nvPr/>
        </p:nvSpPr>
        <p:spPr>
          <a:xfrm>
            <a:off x="180975" y="1924050"/>
            <a:ext cx="8505825" cy="2751522"/>
          </a:xfrm>
          <a:prstGeom prst="rect">
            <a:avLst/>
          </a:prstGeom>
        </p:spPr>
        <p:txBody>
          <a:bodyPr>
            <a:spAutoFit/>
          </a:bodyPr>
          <a:lstStyle/>
          <a:p>
            <a:pPr algn="ctr">
              <a:lnSpc>
                <a:spcPct val="90000"/>
              </a:lnSpc>
              <a:defRPr/>
            </a:pPr>
            <a:r>
              <a:rPr lang="en-US" sz="2800" b="1" i="1" u="sng" dirty="0">
                <a:solidFill>
                  <a:schemeClr val="bg1"/>
                </a:solidFill>
                <a:latin typeface="Century Schoolbook" panose="02040604050505020304" pitchFamily="18" charset="0"/>
              </a:rPr>
              <a:t>Special AC Considerations</a:t>
            </a:r>
          </a:p>
          <a:p>
            <a:pPr>
              <a:lnSpc>
                <a:spcPct val="90000"/>
              </a:lnSpc>
              <a:defRPr/>
            </a:pPr>
            <a:endParaRPr lang="en-US" dirty="0">
              <a:solidFill>
                <a:schemeClr val="bg1"/>
              </a:solidFill>
              <a:latin typeface="Century Schoolbook" panose="02040604050505020304" pitchFamily="18" charset="0"/>
            </a:endParaRPr>
          </a:p>
          <a:p>
            <a:pPr lvl="1">
              <a:lnSpc>
                <a:spcPct val="90000"/>
              </a:lnSpc>
              <a:defRPr/>
            </a:pPr>
            <a:r>
              <a:rPr lang="en-US" sz="2000" dirty="0">
                <a:solidFill>
                  <a:schemeClr val="bg1"/>
                </a:solidFill>
                <a:latin typeface="Century Schoolbook" panose="02040604050505020304" pitchFamily="18" charset="0"/>
                <a:cs typeface="Times New Roman" charset="0"/>
              </a:rPr>
              <a:t>The TTDCS can deliver and control AC power directly to any AC motor on its system through the inclusion 	of an inverter or bridge driver between the TTDCS node and the device.</a:t>
            </a:r>
          </a:p>
          <a:p>
            <a:pPr lvl="1">
              <a:lnSpc>
                <a:spcPct val="90000"/>
              </a:lnSpc>
              <a:defRPr/>
            </a:pPr>
            <a:endParaRPr lang="en-US" sz="2000" dirty="0">
              <a:solidFill>
                <a:schemeClr val="bg1"/>
              </a:solidFill>
              <a:latin typeface="Century Schoolbook" panose="02040604050505020304" pitchFamily="18" charset="0"/>
              <a:cs typeface="Times New Roman" charset="0"/>
            </a:endParaRPr>
          </a:p>
          <a:p>
            <a:pPr lvl="1">
              <a:lnSpc>
                <a:spcPct val="90000"/>
              </a:lnSpc>
              <a:defRPr/>
            </a:pPr>
            <a:r>
              <a:rPr lang="en-US" sz="2000" dirty="0">
                <a:solidFill>
                  <a:schemeClr val="bg1"/>
                </a:solidFill>
                <a:latin typeface="Century Schoolbook" panose="02040604050505020304" pitchFamily="18" charset="0"/>
                <a:cs typeface="Times New Roman" charset="0"/>
              </a:rPr>
              <a:t>Additionally, the TTDCS can control an AC-powered motor by including the capability of an AC motor controller directly to or in conjunction with its system node.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
            <a:ext cx="1905000" cy="16287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a:defRPr/>
            </a:pPr>
            <a:r>
              <a:rPr lang="en-US" sz="2900" dirty="0">
                <a:solidFill>
                  <a:srgbClr val="C00000"/>
                </a:solidFill>
                <a:latin typeface="Bookman Old Style" pitchFamily="18" charset="0"/>
              </a:rPr>
              <a:t>Tueor technologies     Digital Current System (</a:t>
            </a:r>
            <a:r>
              <a:rPr lang="en-US" sz="2900" dirty="0" err="1">
                <a:solidFill>
                  <a:srgbClr val="C00000"/>
                </a:solidFill>
                <a:latin typeface="Bookman Old Style" pitchFamily="18" charset="0"/>
              </a:rPr>
              <a:t>ttDCS</a:t>
            </a:r>
            <a:r>
              <a:rPr lang="en-US" sz="2900" dirty="0">
                <a:solidFill>
                  <a:srgbClr val="C00000"/>
                </a:solidFill>
                <a:latin typeface="Bookman Old Style" pitchFamily="18" charset="0"/>
              </a:rPr>
              <a:t>)</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11" name="Rectangle 10"/>
          <p:cNvSpPr/>
          <p:nvPr/>
        </p:nvSpPr>
        <p:spPr>
          <a:xfrm>
            <a:off x="0" y="1914525"/>
            <a:ext cx="8734425" cy="2751522"/>
          </a:xfrm>
          <a:prstGeom prst="rect">
            <a:avLst/>
          </a:prstGeom>
        </p:spPr>
        <p:txBody>
          <a:bodyPr wrap="square">
            <a:spAutoFit/>
          </a:bodyPr>
          <a:lstStyle/>
          <a:p>
            <a:pPr algn="ctr">
              <a:lnSpc>
                <a:spcPct val="90000"/>
              </a:lnSpc>
              <a:defRPr/>
            </a:pPr>
            <a:r>
              <a:rPr lang="en-US" sz="2800" b="1" i="1" u="sng" dirty="0">
                <a:solidFill>
                  <a:schemeClr val="bg1"/>
                </a:solidFill>
                <a:latin typeface="Century Schoolbook" panose="02040604050505020304" pitchFamily="18" charset="0"/>
              </a:rPr>
              <a:t>Special AC Considerations (cont.)</a:t>
            </a:r>
          </a:p>
          <a:p>
            <a:pPr>
              <a:lnSpc>
                <a:spcPct val="90000"/>
              </a:lnSpc>
              <a:defRPr/>
            </a:pPr>
            <a:endParaRPr lang="en-US" dirty="0">
              <a:solidFill>
                <a:schemeClr val="bg1"/>
              </a:solidFill>
              <a:latin typeface="Century Schoolbook" panose="02040604050505020304" pitchFamily="18" charset="0"/>
              <a:cs typeface="Times New Roman" charset="0"/>
            </a:endParaRPr>
          </a:p>
          <a:p>
            <a:pPr lvl="1">
              <a:lnSpc>
                <a:spcPct val="90000"/>
              </a:lnSpc>
              <a:defRPr/>
            </a:pPr>
            <a:r>
              <a:rPr lang="en-US" sz="2000" dirty="0">
                <a:solidFill>
                  <a:schemeClr val="bg1"/>
                </a:solidFill>
                <a:latin typeface="Century Schoolbook" panose="02040604050505020304" pitchFamily="18" charset="0"/>
                <a:cs typeface="Times New Roman" charset="0"/>
              </a:rPr>
              <a:t>All critical aspects of AC motor operation can be monitored.</a:t>
            </a:r>
          </a:p>
          <a:p>
            <a:pPr lvl="1">
              <a:lnSpc>
                <a:spcPct val="90000"/>
              </a:lnSpc>
              <a:defRPr/>
            </a:pPr>
            <a:endParaRPr lang="en-US" sz="2000" dirty="0">
              <a:solidFill>
                <a:schemeClr val="bg1"/>
              </a:solidFill>
              <a:latin typeface="Century Schoolbook" panose="02040604050505020304" pitchFamily="18" charset="0"/>
              <a:cs typeface="Times New Roman" charset="0"/>
            </a:endParaRPr>
          </a:p>
          <a:p>
            <a:pPr lvl="1">
              <a:lnSpc>
                <a:spcPct val="90000"/>
              </a:lnSpc>
              <a:defRPr/>
            </a:pPr>
            <a:r>
              <a:rPr lang="en-US" sz="2000" dirty="0">
                <a:solidFill>
                  <a:schemeClr val="bg1"/>
                </a:solidFill>
                <a:latin typeface="Century Schoolbook" panose="02040604050505020304" pitchFamily="18" charset="0"/>
                <a:cs typeface="Times New Roman" charset="0"/>
              </a:rPr>
              <a:t>The previous AC considerations do not represent all available options for power delivery and control for AC power.</a:t>
            </a:r>
          </a:p>
          <a:p>
            <a:pPr lvl="1">
              <a:lnSpc>
                <a:spcPct val="90000"/>
              </a:lnSpc>
              <a:defRPr/>
            </a:pPr>
            <a:endParaRPr lang="en-US" sz="2000" dirty="0">
              <a:solidFill>
                <a:schemeClr val="bg1"/>
              </a:solidFill>
              <a:latin typeface="Century Schoolbook" panose="02040604050505020304" pitchFamily="18" charset="0"/>
              <a:cs typeface="Times New Roman" charset="0"/>
            </a:endParaRPr>
          </a:p>
          <a:p>
            <a:pPr lvl="1">
              <a:lnSpc>
                <a:spcPct val="90000"/>
              </a:lnSpc>
              <a:defRPr/>
            </a:pPr>
            <a:r>
              <a:rPr lang="en-US" sz="2000" dirty="0">
                <a:solidFill>
                  <a:schemeClr val="bg1"/>
                </a:solidFill>
                <a:latin typeface="Century Schoolbook" panose="02040604050505020304" pitchFamily="18" charset="0"/>
                <a:cs typeface="Times New Roman" charset="0"/>
              </a:rPr>
              <a:t>Single- or multiple-phase AC control capabilities, similar to the DC control capabilities of the TTDCS.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13" y="198692"/>
            <a:ext cx="1905000" cy="165868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2"/>
          <p:cNvSpPr>
            <a:spLocks noChangeArrowheads="1"/>
          </p:cNvSpPr>
          <p:nvPr/>
        </p:nvSpPr>
        <p:spPr bwMode="auto">
          <a:xfrm>
            <a:off x="161925" y="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eaLnBrk="1" fontAlgn="auto" hangingPunct="1">
              <a:spcAft>
                <a:spcPts val="0"/>
              </a:spcAft>
              <a:defRPr/>
            </a:pPr>
            <a:r>
              <a:rPr lang="en-US" sz="3200" dirty="0">
                <a:solidFill>
                  <a:srgbClr val="C00000"/>
                </a:solidFill>
                <a:ea typeface="+mj-ea"/>
              </a:rPr>
              <a:t>    </a:t>
            </a:r>
            <a:r>
              <a:rPr lang="en-US" sz="3200" dirty="0">
                <a:solidFill>
                  <a:srgbClr val="C00000"/>
                </a:solidFill>
                <a:latin typeface="Century Schoolbook" panose="02040604050505020304" pitchFamily="18" charset="0"/>
              </a:rPr>
              <a:t>Benefits of the </a:t>
            </a:r>
            <a:r>
              <a:rPr lang="en-US" dirty="0" err="1">
                <a:solidFill>
                  <a:srgbClr val="C00000"/>
                </a:solidFill>
                <a:latin typeface="Century Schoolbook" panose="02040604050505020304" pitchFamily="18" charset="0"/>
              </a:rPr>
              <a:t>tt</a:t>
            </a:r>
            <a:r>
              <a:rPr lang="en-US" sz="3200" dirty="0" err="1">
                <a:solidFill>
                  <a:srgbClr val="C00000"/>
                </a:solidFill>
                <a:latin typeface="Century Schoolbook" panose="02040604050505020304" pitchFamily="18" charset="0"/>
              </a:rPr>
              <a:t>DCS</a:t>
            </a:r>
            <a:endParaRPr lang="en-US" sz="3200" dirty="0">
              <a:solidFill>
                <a:srgbClr val="C00000"/>
              </a:solidFill>
              <a:latin typeface="Century Schoolbook" panose="02040604050505020304" pitchFamily="18" charset="0"/>
            </a:endParaRPr>
          </a:p>
        </p:txBody>
      </p:sp>
      <p:sp>
        <p:nvSpPr>
          <p:cNvPr id="5125" name="Rectangle 5"/>
          <p:cNvSpPr>
            <a:spLocks noGrp="1" noChangeArrowheads="1"/>
          </p:cNvSpPr>
          <p:nvPr>
            <p:ph type="body" idx="4294967295"/>
          </p:nvPr>
        </p:nvSpPr>
        <p:spPr>
          <a:xfrm>
            <a:off x="0" y="2362954"/>
            <a:ext cx="8496300" cy="400927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11" name="Rectangle 10"/>
          <p:cNvSpPr/>
          <p:nvPr/>
        </p:nvSpPr>
        <p:spPr>
          <a:xfrm>
            <a:off x="452673" y="2291326"/>
            <a:ext cx="8645022" cy="2862322"/>
          </a:xfrm>
          <a:prstGeom prst="rect">
            <a:avLst/>
          </a:prstGeom>
        </p:spPr>
        <p:txBody>
          <a:bodyPr wrap="square">
            <a:spAutoFit/>
          </a:bodyPr>
          <a:lstStyle/>
          <a:p>
            <a:pPr>
              <a:lnSpc>
                <a:spcPct val="150000"/>
              </a:lnSpc>
              <a:buFont typeface="Wingdings" pitchFamily="2" charset="2"/>
              <a:buChar char="Ø"/>
              <a:defRPr/>
            </a:pPr>
            <a:r>
              <a:rPr lang="en-US" sz="2000" dirty="0">
                <a:solidFill>
                  <a:schemeClr val="bg1"/>
                </a:solidFill>
                <a:latin typeface="Century Schoolbook" panose="02040604050505020304" pitchFamily="18" charset="0"/>
              </a:rPr>
              <a:t>Reduced warranty</a:t>
            </a:r>
          </a:p>
          <a:p>
            <a:pPr>
              <a:lnSpc>
                <a:spcPct val="150000"/>
              </a:lnSpc>
              <a:buFont typeface="Wingdings" pitchFamily="2" charset="2"/>
              <a:buChar char="Ø"/>
              <a:defRPr/>
            </a:pPr>
            <a:r>
              <a:rPr lang="en-US" sz="2000" dirty="0">
                <a:solidFill>
                  <a:schemeClr val="bg1"/>
                </a:solidFill>
                <a:latin typeface="Century Schoolbook" panose="02040604050505020304" pitchFamily="18" charset="0"/>
              </a:rPr>
              <a:t>Shortened design time</a:t>
            </a:r>
          </a:p>
          <a:p>
            <a:pPr>
              <a:lnSpc>
                <a:spcPct val="150000"/>
              </a:lnSpc>
              <a:buFont typeface="Wingdings" pitchFamily="2" charset="2"/>
              <a:buChar char="Ø"/>
              <a:defRPr/>
            </a:pPr>
            <a:r>
              <a:rPr lang="en-US" sz="2000" dirty="0">
                <a:solidFill>
                  <a:schemeClr val="bg1"/>
                </a:solidFill>
                <a:latin typeface="Century Schoolbook" panose="02040604050505020304" pitchFamily="18" charset="0"/>
              </a:rPr>
              <a:t>Simplified design</a:t>
            </a:r>
          </a:p>
          <a:p>
            <a:pPr>
              <a:lnSpc>
                <a:spcPct val="150000"/>
              </a:lnSpc>
              <a:buFont typeface="Wingdings" pitchFamily="2" charset="2"/>
              <a:buChar char="Ø"/>
              <a:defRPr/>
            </a:pPr>
            <a:r>
              <a:rPr lang="en-US" sz="2000" dirty="0">
                <a:solidFill>
                  <a:schemeClr val="bg1"/>
                </a:solidFill>
                <a:latin typeface="Century Schoolbook" panose="02040604050505020304" pitchFamily="18" charset="0"/>
              </a:rPr>
              <a:t>Material reduction (wires, connectors, components)</a:t>
            </a:r>
          </a:p>
          <a:p>
            <a:pPr>
              <a:lnSpc>
                <a:spcPct val="150000"/>
              </a:lnSpc>
              <a:buFont typeface="Wingdings" pitchFamily="2" charset="2"/>
              <a:buChar char="Ø"/>
              <a:defRPr/>
            </a:pPr>
            <a:r>
              <a:rPr lang="en-US" sz="2000" dirty="0">
                <a:solidFill>
                  <a:schemeClr val="bg1"/>
                </a:solidFill>
                <a:latin typeface="Century Schoolbook" panose="02040604050505020304" pitchFamily="18" charset="0"/>
              </a:rPr>
              <a:t>Reduction of installation labor</a:t>
            </a:r>
          </a:p>
          <a:p>
            <a:pPr>
              <a:lnSpc>
                <a:spcPct val="150000"/>
              </a:lnSpc>
              <a:buFont typeface="Wingdings" pitchFamily="2" charset="2"/>
              <a:buChar char="Ø"/>
              <a:defRPr/>
            </a:pPr>
            <a:r>
              <a:rPr lang="en-US" sz="2000" dirty="0">
                <a:solidFill>
                  <a:schemeClr val="bg1"/>
                </a:solidFill>
                <a:latin typeface="Century Schoolbook" panose="02040604050505020304" pitchFamily="18" charset="0"/>
              </a:rPr>
              <a:t>Dramatically improved Quality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114300"/>
            <a:ext cx="2857500" cy="17430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566" y="2056538"/>
            <a:ext cx="7315199" cy="3323987"/>
          </a:xfrm>
          <a:prstGeom prst="rect">
            <a:avLst/>
          </a:prstGeom>
        </p:spPr>
        <p:txBody>
          <a:bodyPr wrap="square">
            <a:spAutoFit/>
          </a:bodyPr>
          <a:lstStyle/>
          <a:p>
            <a:pPr lvl="0">
              <a:lnSpc>
                <a:spcPct val="150000"/>
              </a:lnSpc>
              <a:buFont typeface="Wingdings" pitchFamily="2" charset="2"/>
              <a:buChar char="Ø"/>
              <a:defRPr/>
            </a:pPr>
            <a:r>
              <a:rPr lang="en-US" sz="2000" dirty="0">
                <a:solidFill>
                  <a:prstClr val="black"/>
                </a:solidFill>
                <a:latin typeface="Century Schoolbook" panose="02040604050505020304" pitchFamily="18" charset="0"/>
              </a:rPr>
              <a:t>Redundancy and robustness</a:t>
            </a:r>
          </a:p>
          <a:p>
            <a:pPr lvl="0">
              <a:lnSpc>
                <a:spcPct val="150000"/>
              </a:lnSpc>
              <a:buFont typeface="Wingdings" pitchFamily="2" charset="2"/>
              <a:buChar char="Ø"/>
              <a:defRPr/>
            </a:pPr>
            <a:r>
              <a:rPr lang="en-US" sz="2000" dirty="0">
                <a:solidFill>
                  <a:prstClr val="black"/>
                </a:solidFill>
                <a:latin typeface="Century Schoolbook" panose="02040604050505020304" pitchFamily="18" charset="0"/>
              </a:rPr>
              <a:t>Easier repair and maintenance</a:t>
            </a:r>
          </a:p>
          <a:p>
            <a:pPr lvl="0">
              <a:lnSpc>
                <a:spcPct val="150000"/>
              </a:lnSpc>
              <a:buFont typeface="Wingdings" pitchFamily="2" charset="2"/>
              <a:buChar char="Ø"/>
              <a:defRPr/>
            </a:pPr>
            <a:r>
              <a:rPr lang="en-US" sz="2000" dirty="0">
                <a:solidFill>
                  <a:prstClr val="black"/>
                </a:solidFill>
                <a:latin typeface="Century Schoolbook" panose="02040604050505020304" pitchFamily="18" charset="0"/>
              </a:rPr>
              <a:t>Flexible for future modifications/added services</a:t>
            </a:r>
          </a:p>
          <a:p>
            <a:pPr lvl="0">
              <a:lnSpc>
                <a:spcPct val="150000"/>
              </a:lnSpc>
              <a:buFont typeface="Wingdings" pitchFamily="2" charset="2"/>
              <a:buChar char="Ø"/>
              <a:defRPr/>
            </a:pPr>
            <a:r>
              <a:rPr lang="en-US" sz="2000" dirty="0">
                <a:solidFill>
                  <a:prstClr val="black"/>
                </a:solidFill>
                <a:latin typeface="Century Schoolbook" panose="02040604050505020304" pitchFamily="18" charset="0"/>
              </a:rPr>
              <a:t>Poke Yoke (error-proof installation)</a:t>
            </a:r>
          </a:p>
          <a:p>
            <a:pPr lvl="0">
              <a:lnSpc>
                <a:spcPct val="150000"/>
              </a:lnSpc>
              <a:buFont typeface="Wingdings" pitchFamily="2" charset="2"/>
              <a:buChar char="Ø"/>
              <a:defRPr/>
            </a:pPr>
            <a:r>
              <a:rPr lang="en-US" sz="2000" dirty="0">
                <a:solidFill>
                  <a:prstClr val="black"/>
                </a:solidFill>
                <a:latin typeface="Century Schoolbook" panose="02040604050505020304" pitchFamily="18" charset="0"/>
              </a:rPr>
              <a:t>Scalable</a:t>
            </a:r>
          </a:p>
          <a:p>
            <a:pPr lvl="0">
              <a:lnSpc>
                <a:spcPct val="150000"/>
              </a:lnSpc>
              <a:buFont typeface="Wingdings" pitchFamily="2" charset="2"/>
              <a:buChar char="Ø"/>
              <a:defRPr/>
            </a:pPr>
            <a:r>
              <a:rPr lang="en-US" sz="2000" dirty="0">
                <a:solidFill>
                  <a:prstClr val="black"/>
                </a:solidFill>
                <a:latin typeface="Century Schoolbook" panose="02040604050505020304" pitchFamily="18" charset="0"/>
              </a:rPr>
              <a:t>AC and DC compatible</a:t>
            </a:r>
          </a:p>
          <a:p>
            <a:pPr lvl="0">
              <a:lnSpc>
                <a:spcPct val="150000"/>
              </a:lnSpc>
              <a:buFont typeface="Wingdings" pitchFamily="2" charset="2"/>
              <a:buChar char="Ø"/>
              <a:defRPr/>
            </a:pPr>
            <a:r>
              <a:rPr lang="en-US" sz="2000" dirty="0">
                <a:solidFill>
                  <a:prstClr val="black"/>
                </a:solidFill>
                <a:latin typeface="Century Schoolbook" panose="02040604050505020304" pitchFamily="18" charset="0"/>
              </a:rPr>
              <a:t>Self monitoring for vehicle health</a:t>
            </a:r>
          </a:p>
        </p:txBody>
      </p:sp>
      <p:sp>
        <p:nvSpPr>
          <p:cNvPr id="3"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kumimoji="0" lang="en-US" sz="3200" cap="all" dirty="0">
              <a:ln w="3175" cmpd="sng">
                <a:noFill/>
              </a:ln>
              <a:solidFill>
                <a:srgbClr val="C00000"/>
              </a:solidFill>
              <a:latin typeface="Century Schoolbook" panose="02040604050505020304" pitchFamily="18" charset="0"/>
              <a:ea typeface="+mj-ea"/>
              <a:cs typeface="+mj-cs"/>
            </a:endParaRPr>
          </a:p>
          <a:p>
            <a:pPr eaLnBrk="1" hangingPunct="1"/>
            <a:r>
              <a:rPr kumimoji="0" lang="en-US" sz="3200" cap="all" dirty="0">
                <a:ln w="3175" cmpd="sng">
                  <a:noFill/>
                </a:ln>
                <a:solidFill>
                  <a:srgbClr val="C00000"/>
                </a:solidFill>
                <a:latin typeface="Century Schoolbook" panose="02040604050505020304" pitchFamily="18" charset="0"/>
                <a:ea typeface="+mj-ea"/>
                <a:cs typeface="+mj-cs"/>
              </a:rPr>
              <a:t>                           BENEFITS OF the </a:t>
            </a:r>
            <a:r>
              <a:rPr kumimoji="0" lang="en-US" sz="3200" cap="all" dirty="0" err="1">
                <a:ln w="3175" cmpd="sng">
                  <a:noFill/>
                </a:ln>
                <a:solidFill>
                  <a:srgbClr val="C00000"/>
                </a:solidFill>
                <a:latin typeface="Century Schoolbook" panose="02040604050505020304" pitchFamily="18" charset="0"/>
                <a:ea typeface="+mj-ea"/>
                <a:cs typeface="+mj-cs"/>
              </a:rPr>
              <a:t>ttDCS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114300"/>
            <a:ext cx="2857500" cy="1743075"/>
          </a:xfrm>
          <a:prstGeom prst="rect">
            <a:avLst/>
          </a:prstGeom>
        </p:spPr>
      </p:pic>
    </p:spTree>
    <p:extLst>
      <p:ext uri="{BB962C8B-B14F-4D97-AF65-F5344CB8AC3E}">
        <p14:creationId xmlns:p14="http://schemas.microsoft.com/office/powerpoint/2010/main" val="1651794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a:defRPr/>
            </a:pPr>
            <a:r>
              <a:rPr lang="en-US" sz="2900" dirty="0">
                <a:solidFill>
                  <a:srgbClr val="C00000"/>
                </a:solidFill>
                <a:latin typeface="Bookman Old Style" pitchFamily="18" charset="0"/>
              </a:rPr>
              <a:t>Tueor technologies     Digital Current System (</a:t>
            </a:r>
            <a:r>
              <a:rPr lang="en-US" sz="2900" dirty="0" err="1">
                <a:solidFill>
                  <a:srgbClr val="C00000"/>
                </a:solidFill>
                <a:latin typeface="Bookman Old Style" pitchFamily="18" charset="0"/>
              </a:rPr>
              <a:t>ttDCS</a:t>
            </a:r>
            <a:r>
              <a:rPr lang="en-US" sz="2900" dirty="0">
                <a:solidFill>
                  <a:srgbClr val="C00000"/>
                </a:solidFill>
                <a:latin typeface="Bookman Old Style" pitchFamily="18" charset="0"/>
              </a:rPr>
              <a:t>)</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30727" name="Rectangle 10"/>
          <p:cNvSpPr>
            <a:spLocks noChangeArrowheads="1"/>
          </p:cNvSpPr>
          <p:nvPr/>
        </p:nvSpPr>
        <p:spPr bwMode="auto">
          <a:xfrm>
            <a:off x="152400" y="1914525"/>
            <a:ext cx="8353425"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lnSpc>
                <a:spcPct val="90000"/>
              </a:lnSpc>
            </a:pPr>
            <a:r>
              <a:rPr lang="en-US" sz="2800" b="1" i="1" u="sng" dirty="0">
                <a:solidFill>
                  <a:schemeClr val="bg1"/>
                </a:solidFill>
                <a:latin typeface="Century Schoolbook" panose="02040604050505020304" pitchFamily="18" charset="0"/>
              </a:rPr>
              <a:t>The Opportunity</a:t>
            </a:r>
          </a:p>
          <a:p>
            <a:pPr eaLnBrk="1" hangingPunct="1">
              <a:lnSpc>
                <a:spcPct val="90000"/>
              </a:lnSpc>
            </a:pPr>
            <a:endParaRPr lang="en-US" dirty="0">
              <a:solidFill>
                <a:schemeClr val="bg1"/>
              </a:solidFill>
              <a:latin typeface="Century Schoolbook" panose="02040604050505020304" pitchFamily="18" charset="0"/>
              <a:cs typeface="Times New Roman" panose="02020603050405020304" pitchFamily="18" charset="0"/>
            </a:endParaRPr>
          </a:p>
          <a:p>
            <a:pPr lvl="1" eaLnBrk="1" hangingPunct="1">
              <a:lnSpc>
                <a:spcPct val="90000"/>
              </a:lnSpc>
            </a:pPr>
            <a:r>
              <a:rPr lang="en-US" sz="2000" dirty="0">
                <a:solidFill>
                  <a:schemeClr val="bg1"/>
                </a:solidFill>
                <a:latin typeface="Century Schoolbook" panose="02040604050505020304" pitchFamily="18" charset="0"/>
                <a:cs typeface="Times New Roman" panose="02020603050405020304" pitchFamily="18" charset="0"/>
              </a:rPr>
              <a:t>The immediate, proven opportunity is Defense, Civilian Vehicles, Aerospace and Homeland Security.</a:t>
            </a:r>
          </a:p>
          <a:p>
            <a:pPr lvl="1" eaLnBrk="1" hangingPunct="1">
              <a:lnSpc>
                <a:spcPct val="90000"/>
              </a:lnSpc>
            </a:pPr>
            <a:r>
              <a:rPr lang="en-US" sz="2000" dirty="0">
                <a:solidFill>
                  <a:schemeClr val="bg1"/>
                </a:solidFill>
                <a:latin typeface="Century Schoolbook" panose="02040604050505020304" pitchFamily="18" charset="0"/>
                <a:cs typeface="Times New Roman" panose="02020603050405020304" pitchFamily="18" charset="0"/>
              </a:rPr>
              <a:t>   </a:t>
            </a:r>
          </a:p>
          <a:p>
            <a:pPr lvl="1" eaLnBrk="1" hangingPunct="1">
              <a:lnSpc>
                <a:spcPct val="90000"/>
              </a:lnSpc>
            </a:pPr>
            <a:r>
              <a:rPr lang="en-US" sz="2000" dirty="0">
                <a:solidFill>
                  <a:schemeClr val="bg1"/>
                </a:solidFill>
                <a:latin typeface="Century Schoolbook" panose="02040604050505020304" pitchFamily="18" charset="0"/>
                <a:cs typeface="Times New Roman" panose="02020603050405020304" pitchFamily="18" charset="0"/>
              </a:rPr>
              <a:t>The TTDCS wiring has already been identified by DARPA, NASA and the DOD as a highly reliable, flexible, survivable and maintainable electronic technology for weapons systems, military vehicles, aircraft and naval vessels.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
            <a:ext cx="2581275" cy="17430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a:defRPr/>
            </a:pPr>
            <a:r>
              <a:rPr lang="en-US" sz="2900" dirty="0">
                <a:solidFill>
                  <a:srgbClr val="C00000"/>
                </a:solidFill>
                <a:latin typeface="Bookman Old Style" pitchFamily="18" charset="0"/>
              </a:rPr>
              <a:t>Tueor technologies     Digital Current System (</a:t>
            </a:r>
            <a:r>
              <a:rPr lang="en-US" sz="2900" dirty="0" err="1">
                <a:solidFill>
                  <a:srgbClr val="C00000"/>
                </a:solidFill>
                <a:latin typeface="Bookman Old Style" pitchFamily="18" charset="0"/>
              </a:rPr>
              <a:t>ttDCS</a:t>
            </a:r>
            <a:r>
              <a:rPr lang="en-US" sz="2900" dirty="0">
                <a:solidFill>
                  <a:srgbClr val="C00000"/>
                </a:solidFill>
                <a:latin typeface="Bookman Old Style" pitchFamily="18" charset="0"/>
              </a:rPr>
              <a:t>)</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31751" name="Rectangle 10"/>
          <p:cNvSpPr>
            <a:spLocks noChangeArrowheads="1"/>
          </p:cNvSpPr>
          <p:nvPr/>
        </p:nvSpPr>
        <p:spPr bwMode="auto">
          <a:xfrm>
            <a:off x="161925" y="1933575"/>
            <a:ext cx="8534400" cy="302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lnSpc>
                <a:spcPct val="90000"/>
              </a:lnSpc>
            </a:pPr>
            <a:r>
              <a:rPr lang="en-US" sz="2800" b="1" i="1" dirty="0">
                <a:solidFill>
                  <a:schemeClr val="bg1"/>
                </a:solidFill>
                <a:latin typeface="Century Schoolbook" panose="02040604050505020304" pitchFamily="18" charset="0"/>
              </a:rPr>
              <a:t>The Opportunity (</a:t>
            </a:r>
            <a:r>
              <a:rPr lang="en-US" sz="2800" b="1" i="1" dirty="0" err="1">
                <a:solidFill>
                  <a:schemeClr val="bg1"/>
                </a:solidFill>
                <a:latin typeface="Century Schoolbook" panose="02040604050505020304" pitchFamily="18" charset="0"/>
              </a:rPr>
              <a:t>cont</a:t>
            </a:r>
            <a:r>
              <a:rPr lang="en-US" sz="2800" b="1" i="1" dirty="0">
                <a:solidFill>
                  <a:schemeClr val="bg1"/>
                </a:solidFill>
                <a:latin typeface="Century Schoolbook" panose="02040604050505020304" pitchFamily="18" charset="0"/>
              </a:rPr>
              <a:t>)</a:t>
            </a:r>
            <a:endParaRPr lang="en-US" sz="2800" b="1" i="1" dirty="0">
              <a:solidFill>
                <a:schemeClr val="bg1"/>
              </a:solidFill>
              <a:latin typeface="Century Schoolbook" panose="02040604050505020304" pitchFamily="18" charset="0"/>
              <a:cs typeface="Times New Roman" panose="02020603050405020304" pitchFamily="18" charset="0"/>
            </a:endParaRPr>
          </a:p>
          <a:p>
            <a:pPr lvl="1" eaLnBrk="1" hangingPunct="1">
              <a:lnSpc>
                <a:spcPct val="90000"/>
              </a:lnSpc>
            </a:pPr>
            <a:endParaRPr lang="en-US" dirty="0">
              <a:solidFill>
                <a:schemeClr val="bg1"/>
              </a:solidFill>
              <a:latin typeface="Century Schoolbook" panose="02040604050505020304" pitchFamily="18" charset="0"/>
              <a:cs typeface="Times New Roman" panose="02020603050405020304" pitchFamily="18" charset="0"/>
            </a:endParaRPr>
          </a:p>
          <a:p>
            <a:pPr lvl="1" eaLnBrk="1" hangingPunct="1">
              <a:lnSpc>
                <a:spcPct val="90000"/>
              </a:lnSpc>
            </a:pPr>
            <a:r>
              <a:rPr lang="en-US" sz="2000" dirty="0">
                <a:solidFill>
                  <a:schemeClr val="bg1"/>
                </a:solidFill>
                <a:latin typeface="Century Schoolbook" panose="02040604050505020304" pitchFamily="18" charset="0"/>
                <a:cs typeface="Times New Roman" panose="02020603050405020304" pitchFamily="18" charset="0"/>
              </a:rPr>
              <a:t>Every car, truck, boat, robot or airplane built today can benefit from this technology.</a:t>
            </a:r>
          </a:p>
          <a:p>
            <a:pPr lvl="1" eaLnBrk="1" hangingPunct="1">
              <a:lnSpc>
                <a:spcPct val="90000"/>
              </a:lnSpc>
            </a:pPr>
            <a:endParaRPr lang="en-US" sz="2000" dirty="0">
              <a:solidFill>
                <a:schemeClr val="bg1"/>
              </a:solidFill>
              <a:latin typeface="Century Schoolbook" panose="02040604050505020304" pitchFamily="18" charset="0"/>
              <a:cs typeface="Times New Roman" panose="02020603050405020304" pitchFamily="18" charset="0"/>
            </a:endParaRPr>
          </a:p>
          <a:p>
            <a:pPr lvl="1" eaLnBrk="1" hangingPunct="1">
              <a:lnSpc>
                <a:spcPct val="90000"/>
              </a:lnSpc>
            </a:pPr>
            <a:r>
              <a:rPr lang="en-US" sz="2000" dirty="0">
                <a:solidFill>
                  <a:schemeClr val="bg1"/>
                </a:solidFill>
                <a:latin typeface="Century Schoolbook" panose="02040604050505020304" pitchFamily="18" charset="0"/>
                <a:cs typeface="Times New Roman" panose="02020603050405020304" pitchFamily="18" charset="0"/>
              </a:rPr>
              <a:t>Use of this technology will result in reduced complexity, cost and weight with huge gains in reliability and flexibility.</a:t>
            </a:r>
          </a:p>
          <a:p>
            <a:pPr lvl="1" eaLnBrk="1" hangingPunct="1">
              <a:lnSpc>
                <a:spcPct val="90000"/>
              </a:lnSpc>
            </a:pPr>
            <a:endParaRPr lang="en-US" sz="2000" dirty="0">
              <a:solidFill>
                <a:schemeClr val="bg1"/>
              </a:solidFill>
              <a:latin typeface="Century Schoolbook" panose="02040604050505020304" pitchFamily="18" charset="0"/>
              <a:cs typeface="Times New Roman" panose="02020603050405020304" pitchFamily="18" charset="0"/>
            </a:endParaRPr>
          </a:p>
          <a:p>
            <a:pPr lvl="1" eaLnBrk="1" hangingPunct="1">
              <a:lnSpc>
                <a:spcPct val="90000"/>
              </a:lnSpc>
            </a:pPr>
            <a:r>
              <a:rPr lang="en-US" sz="2000" dirty="0">
                <a:solidFill>
                  <a:schemeClr val="bg1"/>
                </a:solidFill>
                <a:latin typeface="Century Schoolbook" panose="02040604050505020304" pitchFamily="18" charset="0"/>
                <a:cs typeface="Times New Roman" panose="02020603050405020304" pitchFamily="18" charset="0"/>
              </a:rPr>
              <a:t>The technology can be easily  integrated into new applications at the beginning of the design cycle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
            <a:ext cx="2581275" cy="17430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a:defRPr/>
            </a:pPr>
            <a:r>
              <a:rPr lang="en-US" sz="2900" dirty="0">
                <a:solidFill>
                  <a:srgbClr val="C00000"/>
                </a:solidFill>
                <a:latin typeface="Bookman Old Style" pitchFamily="18" charset="0"/>
              </a:rPr>
              <a:t>Tueor technologies     Digital Current System (</a:t>
            </a:r>
            <a:r>
              <a:rPr lang="en-US" sz="2900" dirty="0" err="1">
                <a:solidFill>
                  <a:srgbClr val="C00000"/>
                </a:solidFill>
                <a:latin typeface="Bookman Old Style" pitchFamily="18" charset="0"/>
              </a:rPr>
              <a:t>ttDCS</a:t>
            </a:r>
            <a:r>
              <a:rPr lang="en-US" sz="2900" dirty="0">
                <a:solidFill>
                  <a:srgbClr val="C00000"/>
                </a:solidFill>
                <a:latin typeface="Bookman Old Style" pitchFamily="18" charset="0"/>
              </a:rPr>
              <a:t>)</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31751" name="Rectangle 10"/>
          <p:cNvSpPr>
            <a:spLocks noChangeArrowheads="1"/>
          </p:cNvSpPr>
          <p:nvPr/>
        </p:nvSpPr>
        <p:spPr bwMode="auto">
          <a:xfrm>
            <a:off x="161925" y="1933575"/>
            <a:ext cx="8131049" cy="385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lnSpc>
                <a:spcPct val="90000"/>
              </a:lnSpc>
            </a:pPr>
            <a:r>
              <a:rPr lang="en-US" sz="2800" b="1" i="1" dirty="0">
                <a:solidFill>
                  <a:schemeClr val="bg1"/>
                </a:solidFill>
                <a:latin typeface="Century Schoolbook" panose="02040604050505020304" pitchFamily="18" charset="0"/>
              </a:rPr>
              <a:t>Tueor TECHNOLOGIES – A Short History</a:t>
            </a:r>
          </a:p>
          <a:p>
            <a:pPr eaLnBrk="1" hangingPunct="1">
              <a:lnSpc>
                <a:spcPct val="90000"/>
              </a:lnSpc>
            </a:pPr>
            <a:endParaRPr lang="en-US" sz="2000" b="1" i="1" dirty="0">
              <a:solidFill>
                <a:schemeClr val="bg1"/>
              </a:solidFill>
              <a:latin typeface="Century Schoolbook" panose="02040604050505020304" pitchFamily="18" charset="0"/>
              <a:cs typeface="Times New Roman" panose="02020603050405020304" pitchFamily="18" charset="0"/>
            </a:endParaRPr>
          </a:p>
          <a:p>
            <a:pPr algn="just" eaLnBrk="1" hangingPunct="1">
              <a:lnSpc>
                <a:spcPct val="90000"/>
              </a:lnSpc>
            </a:pPr>
            <a:r>
              <a:rPr lang="en-US" sz="2000" dirty="0">
                <a:solidFill>
                  <a:schemeClr val="bg1"/>
                </a:solidFill>
                <a:latin typeface="Century Schoolbook" panose="02040604050505020304" pitchFamily="18" charset="0"/>
                <a:cs typeface="Times New Roman" panose="02020603050405020304" pitchFamily="18" charset="0"/>
              </a:rPr>
              <a:t>Tueor Technologies is the new embodiment of an original parent company, IC Technologies.</a:t>
            </a:r>
          </a:p>
          <a:p>
            <a:pPr algn="just" eaLnBrk="1" hangingPunct="1">
              <a:lnSpc>
                <a:spcPct val="90000"/>
              </a:lnSpc>
            </a:pPr>
            <a:endParaRPr lang="en-US" sz="2000" dirty="0">
              <a:solidFill>
                <a:schemeClr val="bg1"/>
              </a:solidFill>
              <a:latin typeface="Century Schoolbook" panose="02040604050505020304" pitchFamily="18" charset="0"/>
              <a:cs typeface="Times New Roman" panose="02020603050405020304" pitchFamily="18" charset="0"/>
            </a:endParaRPr>
          </a:p>
          <a:p>
            <a:pPr algn="just" eaLnBrk="1" hangingPunct="1">
              <a:lnSpc>
                <a:spcPct val="90000"/>
              </a:lnSpc>
            </a:pPr>
            <a:r>
              <a:rPr lang="en-US" sz="2000" dirty="0">
                <a:solidFill>
                  <a:schemeClr val="bg1"/>
                </a:solidFill>
                <a:latin typeface="Century Schoolbook" panose="02040604050505020304" pitchFamily="18" charset="0"/>
                <a:cs typeface="Times New Roman" panose="02020603050405020304" pitchFamily="18" charset="0"/>
              </a:rPr>
              <a:t>IC Technologies was founded by two Vietnam veterans, one Navy and one Air Force.</a:t>
            </a:r>
          </a:p>
          <a:p>
            <a:pPr algn="just" eaLnBrk="1" hangingPunct="1">
              <a:lnSpc>
                <a:spcPct val="90000"/>
              </a:lnSpc>
            </a:pPr>
            <a:endParaRPr lang="en-US" sz="2000" dirty="0">
              <a:solidFill>
                <a:schemeClr val="bg1"/>
              </a:solidFill>
              <a:latin typeface="Century Schoolbook" panose="02040604050505020304" pitchFamily="18" charset="0"/>
              <a:cs typeface="Times New Roman" panose="02020603050405020304" pitchFamily="18" charset="0"/>
            </a:endParaRPr>
          </a:p>
          <a:p>
            <a:pPr algn="just" eaLnBrk="1" hangingPunct="1">
              <a:lnSpc>
                <a:spcPct val="90000"/>
              </a:lnSpc>
            </a:pPr>
            <a:r>
              <a:rPr lang="en-US" sz="2000" dirty="0">
                <a:solidFill>
                  <a:schemeClr val="bg1"/>
                </a:solidFill>
                <a:latin typeface="Century Schoolbook" panose="02040604050505020304" pitchFamily="18" charset="0"/>
                <a:cs typeface="Times New Roman" panose="02020603050405020304" pitchFamily="18" charset="0"/>
              </a:rPr>
              <a:t>No strangers to the demands of both aerospace and today’s new high-tech defense capabilities, they have collaborated to produce an impressive record of original and cutting-edge technologies.</a:t>
            </a:r>
          </a:p>
          <a:p>
            <a:pPr algn="just" eaLnBrk="1" hangingPunct="1">
              <a:lnSpc>
                <a:spcPct val="90000"/>
              </a:lnSpc>
            </a:pPr>
            <a:endParaRPr lang="en-US" sz="2000" b="1" i="1" dirty="0">
              <a:solidFill>
                <a:schemeClr val="bg1"/>
              </a:solidFill>
              <a:latin typeface="Century Schoolbook" panose="02040604050505020304" pitchFamily="18" charset="0"/>
              <a:cs typeface="Times New Roman" panose="02020603050405020304" pitchFamily="18" charset="0"/>
            </a:endParaRPr>
          </a:p>
          <a:p>
            <a:pPr algn="ctr" eaLnBrk="1" hangingPunct="1">
              <a:lnSpc>
                <a:spcPct val="90000"/>
              </a:lnSpc>
            </a:pPr>
            <a:r>
              <a:rPr lang="en-US" b="1" i="1" u="sng" dirty="0">
                <a:solidFill>
                  <a:schemeClr val="bg1"/>
                </a:solidFill>
                <a:latin typeface="Century Schoolbook" panose="02040604050505020304" pitchFamily="18" charset="0"/>
                <a:cs typeface="Times New Roman" panose="02020603050405020304" pitchFamily="18" charset="0"/>
              </a:rPr>
              <a:t>Their motto:  We make the impossible….practical.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147292"/>
            <a:ext cx="2447925" cy="1710083"/>
          </a:xfrm>
          <a:prstGeom prst="rect">
            <a:avLst/>
          </a:prstGeom>
        </p:spPr>
      </p:pic>
    </p:spTree>
    <p:extLst>
      <p:ext uri="{BB962C8B-B14F-4D97-AF65-F5344CB8AC3E}">
        <p14:creationId xmlns:p14="http://schemas.microsoft.com/office/powerpoint/2010/main" val="71265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normAutofit fontScale="90000"/>
          </a:bodyPr>
          <a:lstStyle/>
          <a:p>
            <a:pPr algn="ctr" eaLnBrk="1" fontAlgn="auto" hangingPunct="1">
              <a:spcAft>
                <a:spcPts val="0"/>
              </a:spcAft>
              <a:defRPr/>
            </a:pPr>
            <a:r>
              <a:rPr lang="en-US" dirty="0">
                <a:solidFill>
                  <a:srgbClr val="C00000"/>
                </a:solidFill>
                <a:latin typeface="Bookman Old Style" pitchFamily="18" charset="0"/>
              </a:rPr>
              <a:t>Tueor technologies     </a:t>
            </a:r>
            <a:r>
              <a:rPr lang="en-US" sz="3200" dirty="0">
                <a:solidFill>
                  <a:srgbClr val="C00000"/>
                </a:solidFill>
                <a:latin typeface="Bookman Old Style" pitchFamily="18" charset="0"/>
                <a:ea typeface="+mj-ea"/>
              </a:rPr>
              <a:t>Digital Current System (</a:t>
            </a:r>
            <a:r>
              <a:rPr lang="en-US" sz="3200" dirty="0" err="1">
                <a:solidFill>
                  <a:srgbClr val="C00000"/>
                </a:solidFill>
                <a:latin typeface="Bookman Old Style" pitchFamily="18" charset="0"/>
                <a:ea typeface="+mj-ea"/>
              </a:rPr>
              <a:t>ttDCS</a:t>
            </a:r>
            <a:r>
              <a:rPr lang="en-US" sz="3200" dirty="0">
                <a:solidFill>
                  <a:srgbClr val="C00000"/>
                </a:solidFill>
                <a:latin typeface="Bookman Old Style" pitchFamily="18" charset="0"/>
                <a:ea typeface="+mj-ea"/>
              </a:rPr>
              <a:t>)</a:t>
            </a:r>
          </a:p>
        </p:txBody>
      </p:sp>
      <p:sp>
        <p:nvSpPr>
          <p:cNvPr id="5125" name="Rectangle 5"/>
          <p:cNvSpPr>
            <a:spLocks noGrp="1" noChangeArrowheads="1"/>
          </p:cNvSpPr>
          <p:nvPr>
            <p:ph type="body" idx="4294967295"/>
          </p:nvPr>
        </p:nvSpPr>
        <p:spPr>
          <a:xfrm>
            <a:off x="0" y="1971675"/>
            <a:ext cx="8496300" cy="4400550"/>
          </a:xfrm>
        </p:spPr>
        <p:txBody>
          <a:bodyPr>
            <a:normAutofit/>
          </a:bodyPr>
          <a:lstStyle/>
          <a:p>
            <a:pPr marL="548640" indent="-411480" algn="ctr" eaLnBrk="1" fontAlgn="auto" hangingPunct="1">
              <a:spcAft>
                <a:spcPts val="0"/>
              </a:spcAft>
              <a:buClrTx/>
              <a:buFont typeface="Wingdings 2"/>
              <a:buNone/>
              <a:defRPr/>
            </a:pPr>
            <a:r>
              <a:rPr lang="en-US" sz="2800" dirty="0">
                <a:solidFill>
                  <a:schemeClr val="bg1"/>
                </a:solidFill>
                <a:latin typeface="Century Schoolbook" panose="02040604050505020304" pitchFamily="18" charset="0"/>
              </a:rPr>
              <a:t> </a:t>
            </a:r>
            <a:r>
              <a:rPr lang="en-US" sz="2800" b="1" i="1" dirty="0">
                <a:solidFill>
                  <a:schemeClr val="bg1"/>
                </a:solidFill>
                <a:latin typeface="Century Schoolbook" panose="02040604050505020304" pitchFamily="18" charset="0"/>
              </a:rPr>
              <a:t>What Is It?</a:t>
            </a:r>
          </a:p>
          <a:p>
            <a:pPr marL="868680" lvl="1" indent="-283464" eaLnBrk="1" fontAlgn="auto" hangingPunct="1">
              <a:spcAft>
                <a:spcPts val="0"/>
              </a:spcAft>
              <a:buClrTx/>
              <a:buFont typeface="Wingdings 2"/>
              <a:buNone/>
              <a:defRPr/>
            </a:pPr>
            <a:r>
              <a:rPr lang="en-US" sz="2400" dirty="0">
                <a:solidFill>
                  <a:schemeClr val="bg1"/>
                </a:solidFill>
                <a:latin typeface="Century Schoolbook" panose="02040604050505020304" pitchFamily="18" charset="0"/>
              </a:rPr>
              <a:t>The Tueor Technologies Digital Current System (TTDCS) is a new and patented electronic technology renders all current wiring and electronic control systems obsolete.  </a:t>
            </a:r>
          </a:p>
          <a:p>
            <a:pPr marL="868680" lvl="1" indent="-283464" eaLnBrk="1" fontAlgn="auto" hangingPunct="1">
              <a:spcAft>
                <a:spcPts val="0"/>
              </a:spcAft>
              <a:buClrTx/>
              <a:buFont typeface="Wingdings 2"/>
              <a:buNone/>
              <a:defRPr/>
            </a:pPr>
            <a:r>
              <a:rPr lang="en-US" sz="2400" dirty="0">
                <a:solidFill>
                  <a:schemeClr val="bg1"/>
                </a:solidFill>
                <a:latin typeface="Century Schoolbook" panose="02040604050505020304" pitchFamily="18" charset="0"/>
              </a:rPr>
              <a:t>Initially it was designed for use in micro-satellites where every extra gram of mass or additional cubic centimeter of space took away from the amount of payload the satellite could carry into space.  </a:t>
            </a:r>
          </a:p>
          <a:p>
            <a:pPr marL="548640" indent="-411480" eaLnBrk="1" fontAlgn="auto" hangingPunct="1">
              <a:lnSpc>
                <a:spcPct val="150000"/>
              </a:lnSpc>
              <a:spcAft>
                <a:spcPts val="0"/>
              </a:spcAft>
              <a:buClrTx/>
              <a:buFont typeface="Wingdings 2"/>
              <a:buNone/>
              <a:defRPr/>
            </a:pPr>
            <a:endParaRPr lang="en-US" dirty="0">
              <a:solidFill>
                <a:schemeClr val="bg1"/>
              </a:solidFill>
              <a:latin typeface="+mj-lt"/>
              <a:ea typeface="+mn-ea"/>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41" y="114300"/>
            <a:ext cx="2349515" cy="1743075"/>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a:defRPr/>
            </a:pPr>
            <a:r>
              <a:rPr lang="en-US" sz="2900" dirty="0">
                <a:solidFill>
                  <a:srgbClr val="C00000"/>
                </a:solidFill>
                <a:latin typeface="Bookman Old Style" pitchFamily="18" charset="0"/>
              </a:rPr>
              <a:t>Tueor technologies     Digital Current System (</a:t>
            </a:r>
            <a:r>
              <a:rPr lang="en-US" sz="2900" dirty="0" err="1">
                <a:solidFill>
                  <a:srgbClr val="C00000"/>
                </a:solidFill>
                <a:latin typeface="Bookman Old Style" pitchFamily="18" charset="0"/>
              </a:rPr>
              <a:t>ttDCS</a:t>
            </a:r>
            <a:r>
              <a:rPr lang="en-US" sz="2900" dirty="0">
                <a:solidFill>
                  <a:srgbClr val="C00000"/>
                </a:solidFill>
                <a:latin typeface="Bookman Old Style" pitchFamily="18" charset="0"/>
              </a:rPr>
              <a:t>)</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32775" name="Rectangle 10"/>
          <p:cNvSpPr>
            <a:spLocks noChangeArrowheads="1"/>
          </p:cNvSpPr>
          <p:nvPr/>
        </p:nvSpPr>
        <p:spPr bwMode="auto">
          <a:xfrm>
            <a:off x="180975" y="1924050"/>
            <a:ext cx="88201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2800" b="1" i="1" u="sng" dirty="0">
                <a:solidFill>
                  <a:schemeClr val="bg1"/>
                </a:solidFill>
                <a:latin typeface="Century Schoolbook" panose="02040604050505020304" pitchFamily="18" charset="0"/>
              </a:rPr>
              <a:t>Tueor Technologies Primary Inventors</a:t>
            </a:r>
          </a:p>
          <a:p>
            <a:pPr algn="ctr" eaLnBrk="1" hangingPunct="1"/>
            <a:r>
              <a:rPr lang="en-US" sz="2800" b="1" i="1" u="sng" dirty="0">
                <a:solidFill>
                  <a:schemeClr val="bg1"/>
                </a:solidFill>
                <a:latin typeface="Century Schoolbook" panose="02040604050505020304" pitchFamily="18" charset="0"/>
              </a:rPr>
              <a:t>Dr. James M. Hair III</a:t>
            </a:r>
          </a:p>
          <a:p>
            <a:pPr lvl="1" eaLnBrk="1" hangingPunct="1"/>
            <a:endParaRPr lang="en-US" u="sng" dirty="0">
              <a:solidFill>
                <a:schemeClr val="bg1"/>
              </a:solidFill>
              <a:latin typeface="Century Schoolbook" panose="02040604050505020304" pitchFamily="18" charset="0"/>
            </a:endParaRPr>
          </a:p>
          <a:p>
            <a:pPr lvl="1" eaLnBrk="1" hangingPunct="1"/>
            <a:r>
              <a:rPr lang="en-US" sz="2000" dirty="0">
                <a:solidFill>
                  <a:schemeClr val="bg1"/>
                </a:solidFill>
                <a:latin typeface="Century Schoolbook" panose="02040604050505020304" pitchFamily="18" charset="0"/>
              </a:rPr>
              <a:t>Primary Inventor, Physicist </a:t>
            </a:r>
          </a:p>
          <a:p>
            <a:pPr lvl="1" eaLnBrk="1" hangingPunct="1"/>
            <a:endParaRPr lang="en-US" sz="2000" dirty="0">
              <a:solidFill>
                <a:schemeClr val="bg1"/>
              </a:solidFill>
              <a:latin typeface="Century Schoolbook" panose="02040604050505020304" pitchFamily="18" charset="0"/>
            </a:endParaRPr>
          </a:p>
          <a:p>
            <a:pPr lvl="1" eaLnBrk="1" hangingPunct="1"/>
            <a:r>
              <a:rPr lang="en-US" sz="2000" dirty="0">
                <a:solidFill>
                  <a:schemeClr val="bg1"/>
                </a:solidFill>
                <a:latin typeface="Century Schoolbook" panose="02040604050505020304" pitchFamily="18" charset="0"/>
              </a:rPr>
              <a:t>25+ years working with NASA, Siemens, Hewlett 	Packard and Texas Instruments, among others.</a:t>
            </a:r>
          </a:p>
          <a:p>
            <a:pPr lvl="1" eaLnBrk="1" hangingPunct="1"/>
            <a:endParaRPr lang="en-US" sz="2000" dirty="0">
              <a:solidFill>
                <a:schemeClr val="bg1"/>
              </a:solidFill>
              <a:latin typeface="Century Schoolbook" panose="02040604050505020304" pitchFamily="18" charset="0"/>
            </a:endParaRPr>
          </a:p>
          <a:p>
            <a:pPr lvl="1" eaLnBrk="1" hangingPunct="1"/>
            <a:r>
              <a:rPr lang="en-US" sz="2000" dirty="0">
                <a:solidFill>
                  <a:schemeClr val="bg1"/>
                </a:solidFill>
                <a:latin typeface="Century Schoolbook" panose="02040604050505020304" pitchFamily="18" charset="0"/>
              </a:rPr>
              <a:t>Former University Professor.</a:t>
            </a:r>
          </a:p>
          <a:p>
            <a:pPr lvl="1" eaLnBrk="1" hangingPunct="1"/>
            <a:endParaRPr lang="en-US" sz="2000" dirty="0">
              <a:solidFill>
                <a:schemeClr val="bg1"/>
              </a:solidFill>
              <a:latin typeface="Century Schoolbook" panose="02040604050505020304" pitchFamily="18" charset="0"/>
            </a:endParaRPr>
          </a:p>
          <a:p>
            <a:pPr lvl="1" eaLnBrk="1" hangingPunct="1"/>
            <a:r>
              <a:rPr lang="en-US" sz="2000" dirty="0">
                <a:solidFill>
                  <a:schemeClr val="bg1"/>
                </a:solidFill>
                <a:latin typeface="Century Schoolbook" panose="02040604050505020304" pitchFamily="18" charset="0"/>
              </a:rPr>
              <a:t>Holder of numerous patents in the medical, scientific and 	electronics fields.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5413"/>
            <a:ext cx="2581275" cy="167163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a:defRPr/>
            </a:pPr>
            <a:r>
              <a:rPr lang="en-US" sz="2900" dirty="0">
                <a:solidFill>
                  <a:srgbClr val="C00000"/>
                </a:solidFill>
                <a:latin typeface="Bookman Old Style" pitchFamily="18" charset="0"/>
              </a:rPr>
              <a:t>Tueor technologies     Digital Current System (</a:t>
            </a:r>
            <a:r>
              <a:rPr lang="en-US" sz="2900" dirty="0" err="1">
                <a:solidFill>
                  <a:srgbClr val="C00000"/>
                </a:solidFill>
                <a:latin typeface="Bookman Old Style" pitchFamily="18" charset="0"/>
              </a:rPr>
              <a:t>ttDCS</a:t>
            </a:r>
            <a:r>
              <a:rPr lang="en-US" sz="2900" dirty="0">
                <a:solidFill>
                  <a:srgbClr val="C00000"/>
                </a:solidFill>
                <a:latin typeface="Bookman Old Style" pitchFamily="18" charset="0"/>
              </a:rPr>
              <a:t>)</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33799" name="Rectangle 10"/>
          <p:cNvSpPr>
            <a:spLocks noChangeArrowheads="1"/>
          </p:cNvSpPr>
          <p:nvPr/>
        </p:nvSpPr>
        <p:spPr bwMode="auto">
          <a:xfrm>
            <a:off x="180975" y="2090738"/>
            <a:ext cx="88392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2800" b="1" i="1" u="sng" dirty="0">
                <a:solidFill>
                  <a:schemeClr val="bg1"/>
                </a:solidFill>
                <a:latin typeface="Century Schoolbook" panose="02040604050505020304" pitchFamily="18" charset="0"/>
              </a:rPr>
              <a:t>Tueor Technologies Primary Inventors</a:t>
            </a:r>
          </a:p>
          <a:p>
            <a:pPr algn="ctr" eaLnBrk="1" hangingPunct="1"/>
            <a:r>
              <a:rPr lang="en-US" sz="2800" b="1" i="1" u="sng" dirty="0">
                <a:solidFill>
                  <a:schemeClr val="bg1"/>
                </a:solidFill>
                <a:latin typeface="Century Schoolbook" panose="02040604050505020304" pitchFamily="18" charset="0"/>
              </a:rPr>
              <a:t>Dr. Daniel L. Greene, PhD (</a:t>
            </a:r>
            <a:r>
              <a:rPr lang="en-US" sz="2800" b="1" i="1" u="sng" dirty="0" err="1">
                <a:solidFill>
                  <a:schemeClr val="bg1"/>
                </a:solidFill>
                <a:latin typeface="Century Schoolbook" panose="02040604050505020304" pitchFamily="18" charset="0"/>
              </a:rPr>
              <a:t>abd</a:t>
            </a:r>
            <a:r>
              <a:rPr lang="en-US" sz="2800" b="1" i="1" u="sng" dirty="0">
                <a:solidFill>
                  <a:schemeClr val="bg1"/>
                </a:solidFill>
                <a:latin typeface="Century Schoolbook" panose="02040604050505020304" pitchFamily="18" charset="0"/>
              </a:rPr>
              <a:t>)</a:t>
            </a:r>
            <a:r>
              <a:rPr lang="en-US" b="1" u="sng" dirty="0">
                <a:solidFill>
                  <a:schemeClr val="bg1"/>
                </a:solidFill>
                <a:latin typeface="Century Schoolbook" panose="02040604050505020304" pitchFamily="18" charset="0"/>
              </a:rPr>
              <a:t> </a:t>
            </a:r>
          </a:p>
          <a:p>
            <a:pPr lvl="1" eaLnBrk="1" hangingPunct="1"/>
            <a:endParaRPr lang="en-US" dirty="0">
              <a:solidFill>
                <a:schemeClr val="bg1"/>
              </a:solidFill>
              <a:latin typeface="Century Schoolbook" panose="02040604050505020304" pitchFamily="18" charset="0"/>
            </a:endParaRPr>
          </a:p>
          <a:p>
            <a:pPr lvl="1" eaLnBrk="1" hangingPunct="1"/>
            <a:r>
              <a:rPr lang="en-US" dirty="0">
                <a:solidFill>
                  <a:schemeClr val="bg1"/>
                </a:solidFill>
                <a:latin typeface="Century Schoolbook" panose="02040604050505020304" pitchFamily="18" charset="0"/>
              </a:rPr>
              <a:t>Computer Scientist and co-developer. </a:t>
            </a:r>
          </a:p>
          <a:p>
            <a:pPr lvl="1" eaLnBrk="1" hangingPunct="1"/>
            <a:endParaRPr lang="en-US" dirty="0">
              <a:solidFill>
                <a:schemeClr val="bg1"/>
              </a:solidFill>
              <a:latin typeface="Century Schoolbook" panose="02040604050505020304" pitchFamily="18" charset="0"/>
            </a:endParaRPr>
          </a:p>
          <a:p>
            <a:pPr lvl="1" eaLnBrk="1" hangingPunct="1"/>
            <a:r>
              <a:rPr lang="en-US" dirty="0">
                <a:solidFill>
                  <a:schemeClr val="bg1"/>
                </a:solidFill>
                <a:latin typeface="Century Schoolbook" panose="02040604050505020304" pitchFamily="18" charset="0"/>
              </a:rPr>
              <a:t>20 years experience with ICBMs.</a:t>
            </a:r>
          </a:p>
          <a:p>
            <a:pPr lvl="1" eaLnBrk="1" hangingPunct="1"/>
            <a:endParaRPr lang="en-US" dirty="0">
              <a:solidFill>
                <a:schemeClr val="bg1"/>
              </a:solidFill>
              <a:latin typeface="Century Schoolbook" panose="02040604050505020304" pitchFamily="18" charset="0"/>
            </a:endParaRPr>
          </a:p>
          <a:p>
            <a:pPr lvl="1" eaLnBrk="1" hangingPunct="1"/>
            <a:r>
              <a:rPr lang="en-US" dirty="0">
                <a:solidFill>
                  <a:schemeClr val="bg1"/>
                </a:solidFill>
                <a:latin typeface="Century Schoolbook" panose="02040604050505020304" pitchFamily="18" charset="0"/>
              </a:rPr>
              <a:t>Former University Professor.</a:t>
            </a:r>
          </a:p>
          <a:p>
            <a:pPr lvl="1" eaLnBrk="1" hangingPunct="1"/>
            <a:endParaRPr lang="en-US" dirty="0">
              <a:solidFill>
                <a:schemeClr val="bg1"/>
              </a:solidFill>
              <a:latin typeface="Century Schoolbook" panose="02040604050505020304" pitchFamily="18" charset="0"/>
            </a:endParaRPr>
          </a:p>
          <a:p>
            <a:pPr lvl="1" eaLnBrk="1" hangingPunct="1"/>
            <a:r>
              <a:rPr lang="en-US" dirty="0">
                <a:solidFill>
                  <a:schemeClr val="bg1"/>
                </a:solidFill>
                <a:latin typeface="Century Schoolbook" panose="02040604050505020304" pitchFamily="18" charset="0"/>
              </a:rPr>
              <a:t>Retired Military Man.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2766"/>
            <a:ext cx="1910375" cy="172460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normAutofit/>
          </a:bodyPr>
          <a:lstStyle/>
          <a:p>
            <a:pPr algn="ctr" eaLnBrk="1" fontAlgn="auto" hangingPunct="1">
              <a:spcAft>
                <a:spcPts val="0"/>
              </a:spcAft>
              <a:defRPr/>
            </a:pPr>
            <a:r>
              <a:rPr lang="en-US" sz="2400" dirty="0">
                <a:solidFill>
                  <a:srgbClr val="C00000"/>
                </a:solidFill>
                <a:latin typeface="Century Schoolbook" panose="02040604050505020304" pitchFamily="18" charset="0"/>
              </a:rPr>
              <a:t>Projects and systems already identified and evaluated for </a:t>
            </a:r>
            <a:r>
              <a:rPr lang="en-US" sz="2400" dirty="0" err="1">
                <a:solidFill>
                  <a:srgbClr val="C00000"/>
                </a:solidFill>
                <a:latin typeface="Century Schoolbook" panose="02040604050505020304" pitchFamily="18" charset="0"/>
              </a:rPr>
              <a:t>ttDCS</a:t>
            </a:r>
            <a:endParaRPr lang="en-US" sz="2400" dirty="0">
              <a:solidFill>
                <a:srgbClr val="C00000"/>
              </a:solidFill>
              <a:latin typeface="Century Schoolbook" panose="02040604050505020304" pitchFamily="18" charset="0"/>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34823" name="Rectangle 10"/>
          <p:cNvSpPr>
            <a:spLocks noChangeArrowheads="1"/>
          </p:cNvSpPr>
          <p:nvPr/>
        </p:nvSpPr>
        <p:spPr bwMode="auto">
          <a:xfrm>
            <a:off x="664299" y="1667977"/>
            <a:ext cx="407556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sz="2000" dirty="0">
              <a:solidFill>
                <a:schemeClr val="bg1"/>
              </a:solidFill>
              <a:latin typeface="Century Schoolbook" panose="02040604050505020304" pitchFamily="18" charset="0"/>
              <a:cs typeface="Times New Roman" pitchFamily="18" charset="0"/>
            </a:endParaRPr>
          </a:p>
          <a:p>
            <a:pPr eaLnBrk="1" hangingPunct="1"/>
            <a:endParaRPr lang="en-US" sz="2000" dirty="0">
              <a:solidFill>
                <a:schemeClr val="bg1"/>
              </a:solidFill>
              <a:latin typeface="Century Schoolbook" panose="02040604050505020304" pitchFamily="18" charset="0"/>
              <a:cs typeface="Times New Roman" pitchFamily="18" charset="0"/>
            </a:endParaRPr>
          </a:p>
          <a:p>
            <a:pPr algn="just" eaLnBrk="1" hangingPunct="1"/>
            <a:r>
              <a:rPr lang="en-US" sz="2000" dirty="0">
                <a:solidFill>
                  <a:schemeClr val="bg1"/>
                </a:solidFill>
                <a:latin typeface="Century Schoolbook" panose="02040604050505020304" pitchFamily="18" charset="0"/>
                <a:cs typeface="Times New Roman" pitchFamily="18" charset="0"/>
              </a:rPr>
              <a:t>The Future Combat System (FCS) technologies are suffering from lack of standardization, modularity, interoperability and programming-glut.  </a:t>
            </a:r>
          </a:p>
          <a:p>
            <a:pPr algn="just" eaLnBrk="1" hangingPunct="1"/>
            <a:endParaRPr lang="en-US" sz="2000" dirty="0">
              <a:solidFill>
                <a:schemeClr val="bg1"/>
              </a:solidFill>
              <a:latin typeface="Century Schoolbook" panose="02040604050505020304" pitchFamily="18" charset="0"/>
              <a:cs typeface="Times New Roman" pitchFamily="18" charset="0"/>
            </a:endParaRPr>
          </a:p>
          <a:p>
            <a:pPr algn="just" eaLnBrk="1" hangingPunct="1"/>
            <a:r>
              <a:rPr lang="en-US" sz="2000" dirty="0">
                <a:solidFill>
                  <a:schemeClr val="bg1"/>
                </a:solidFill>
                <a:latin typeface="Century Schoolbook" panose="02040604050505020304" pitchFamily="18" charset="0"/>
                <a:cs typeface="Times New Roman" pitchFamily="18" charset="0"/>
              </a:rPr>
              <a:t>The TTDCS is inherently designed as a viable answer to these and other problems facing our future forces.</a:t>
            </a:r>
          </a:p>
          <a:p>
            <a:pPr algn="ctr" eaLnBrk="1" hangingPunct="1"/>
            <a:endParaRPr lang="en-US" b="1" i="1" dirty="0">
              <a:solidFill>
                <a:schemeClr val="bg1"/>
              </a:solidFill>
              <a:latin typeface="Lucida Sans" panose="020B0602030504020204" pitchFamily="34" charset="0"/>
            </a:endParaRPr>
          </a:p>
          <a:p>
            <a:pPr eaLnBrk="1" hangingPunct="1"/>
            <a:endParaRPr lang="en-US" dirty="0">
              <a:solidFill>
                <a:schemeClr val="bg1"/>
              </a:solidFill>
              <a:latin typeface="Lucida Sans" panose="020B0602030504020204" pitchFamily="34" charset="0"/>
            </a:endParaRPr>
          </a:p>
          <a:p>
            <a:pPr eaLnBrk="1" hangingPunct="1"/>
            <a:endParaRPr lang="en-US" dirty="0">
              <a:solidFill>
                <a:schemeClr val="bg1"/>
              </a:solidFill>
              <a:latin typeface="Lucida Sans" panose="020B0602030504020204" pitchFamily="34" charset="0"/>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112" y="2670772"/>
            <a:ext cx="2788466" cy="16710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75" y="130474"/>
            <a:ext cx="2149412" cy="1726901"/>
          </a:xfrm>
          <a:prstGeom prst="rect">
            <a:avLst/>
          </a:prstGeom>
        </p:spPr>
      </p:pic>
    </p:spTree>
    <p:extLst>
      <p:ext uri="{BB962C8B-B14F-4D97-AF65-F5344CB8AC3E}">
        <p14:creationId xmlns:p14="http://schemas.microsoft.com/office/powerpoint/2010/main" val="4180566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normAutofit/>
          </a:bodyPr>
          <a:lstStyle/>
          <a:p>
            <a:pPr algn="ctr" eaLnBrk="1" fontAlgn="auto" hangingPunct="1">
              <a:spcAft>
                <a:spcPts val="0"/>
              </a:spcAft>
              <a:defRPr/>
            </a:pPr>
            <a:r>
              <a:rPr lang="en-US" sz="2400" dirty="0">
                <a:solidFill>
                  <a:srgbClr val="C00000"/>
                </a:solidFill>
                <a:latin typeface="Bookman Old Style" pitchFamily="18" charset="0"/>
              </a:rPr>
              <a:t>Projects and systems already identified and evaluated for </a:t>
            </a:r>
            <a:r>
              <a:rPr lang="en-US" sz="2400" dirty="0" err="1">
                <a:solidFill>
                  <a:srgbClr val="C00000"/>
                </a:solidFill>
                <a:latin typeface="Bookman Old Style" pitchFamily="18" charset="0"/>
              </a:rPr>
              <a:t>ttdcs</a:t>
            </a:r>
            <a:endParaRPr lang="en-US" sz="24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971675"/>
            <a:ext cx="8496300" cy="44005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34823" name="Rectangle 10"/>
          <p:cNvSpPr>
            <a:spLocks noChangeArrowheads="1"/>
          </p:cNvSpPr>
          <p:nvPr/>
        </p:nvSpPr>
        <p:spPr bwMode="auto">
          <a:xfrm>
            <a:off x="152401" y="1905000"/>
            <a:ext cx="422042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sz="2000" dirty="0">
              <a:solidFill>
                <a:schemeClr val="bg1"/>
              </a:solidFill>
              <a:latin typeface="Century Schoolbook" panose="02040604050505020304" pitchFamily="18" charset="0"/>
              <a:cs typeface="Times New Roman" pitchFamily="18" charset="0"/>
            </a:endParaRPr>
          </a:p>
          <a:p>
            <a:pPr eaLnBrk="1" hangingPunct="1"/>
            <a:endParaRPr lang="en-US" sz="2000" dirty="0">
              <a:solidFill>
                <a:schemeClr val="bg1"/>
              </a:solidFill>
              <a:latin typeface="Century Schoolbook" panose="02040604050505020304" pitchFamily="18" charset="0"/>
              <a:cs typeface="Times New Roman" pitchFamily="18" charset="0"/>
            </a:endParaRPr>
          </a:p>
          <a:p>
            <a:pPr algn="just" eaLnBrk="1" hangingPunct="1"/>
            <a:r>
              <a:rPr lang="en-US" sz="2000" dirty="0">
                <a:solidFill>
                  <a:schemeClr val="bg1"/>
                </a:solidFill>
                <a:latin typeface="Century Schoolbook" panose="02040604050505020304" pitchFamily="18" charset="0"/>
                <a:cs typeface="Times New Roman" pitchFamily="18" charset="0"/>
              </a:rPr>
              <a:t>An example of the potential benefits of the TTDCS system is the Stryker Vehicle.  </a:t>
            </a:r>
          </a:p>
          <a:p>
            <a:pPr algn="just" eaLnBrk="1" hangingPunct="1"/>
            <a:endParaRPr lang="en-US" sz="2000" dirty="0">
              <a:solidFill>
                <a:schemeClr val="bg1"/>
              </a:solidFill>
              <a:latin typeface="Century Schoolbook" panose="02040604050505020304" pitchFamily="18" charset="0"/>
              <a:cs typeface="Times New Roman" pitchFamily="18" charset="0"/>
            </a:endParaRPr>
          </a:p>
          <a:p>
            <a:pPr algn="just" eaLnBrk="1" hangingPunct="1"/>
            <a:r>
              <a:rPr lang="en-US" sz="2000" dirty="0">
                <a:solidFill>
                  <a:schemeClr val="bg1"/>
                </a:solidFill>
                <a:latin typeface="Century Schoolbook" panose="02040604050505020304" pitchFamily="18" charset="0"/>
                <a:cs typeface="Times New Roman" pitchFamily="18" charset="0"/>
              </a:rPr>
              <a:t>Tueor was contacted by a contract-engineering firm to assist them in overcoming recently identified electrical system failures.</a:t>
            </a:r>
            <a:endParaRPr lang="en-US" sz="2000" dirty="0">
              <a:solidFill>
                <a:schemeClr val="bg1"/>
              </a:solidFill>
              <a:latin typeface="Century Schoolbook" panose="02040604050505020304" pitchFamily="18" charset="0"/>
            </a:endParaRPr>
          </a:p>
          <a:p>
            <a:pPr eaLnBrk="1" hangingPunct="1"/>
            <a:endParaRPr lang="en-US" sz="2000" dirty="0">
              <a:solidFill>
                <a:schemeClr val="bg1"/>
              </a:solidFill>
              <a:latin typeface="Lucida Sans" panose="020B0602030504020204" pitchFamily="34" charset="0"/>
            </a:endParaRPr>
          </a:p>
        </p:txBody>
      </p:sp>
      <p:pic>
        <p:nvPicPr>
          <p:cNvPr id="10" name="Picture 4" descr="stryker_01_800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133" y="2552700"/>
            <a:ext cx="4350567" cy="28884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
            <a:ext cx="2282982" cy="17303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normAutofit/>
          </a:bodyPr>
          <a:lstStyle/>
          <a:p>
            <a:pPr algn="ctr" eaLnBrk="1" fontAlgn="auto" hangingPunct="1">
              <a:spcAft>
                <a:spcPts val="0"/>
              </a:spcAft>
              <a:defRPr/>
            </a:pPr>
            <a:r>
              <a:rPr lang="en-US" sz="2400" dirty="0">
                <a:solidFill>
                  <a:srgbClr val="C00000"/>
                </a:solidFill>
                <a:latin typeface="Century Schoolbook" panose="02040604050505020304" pitchFamily="18" charset="0"/>
              </a:rPr>
              <a:t>Projects and systems already identified and evaluated for </a:t>
            </a:r>
            <a:r>
              <a:rPr lang="en-US" sz="2400" dirty="0" err="1">
                <a:solidFill>
                  <a:srgbClr val="C00000"/>
                </a:solidFill>
                <a:latin typeface="Century Schoolbook" panose="02040604050505020304" pitchFamily="18" charset="0"/>
              </a:rPr>
              <a:t>ttdcs</a:t>
            </a:r>
            <a:endParaRPr lang="en-US" sz="2400" dirty="0">
              <a:solidFill>
                <a:srgbClr val="C00000"/>
              </a:solidFill>
              <a:latin typeface="Century Schoolbook" panose="02040604050505020304" pitchFamily="18" charset="0"/>
            </a:endParaRPr>
          </a:p>
        </p:txBody>
      </p:sp>
      <p:sp>
        <p:nvSpPr>
          <p:cNvPr id="5125" name="Rectangle 5"/>
          <p:cNvSpPr>
            <a:spLocks noGrp="1" noChangeArrowheads="1"/>
          </p:cNvSpPr>
          <p:nvPr>
            <p:ph type="body" idx="4294967295"/>
          </p:nvPr>
        </p:nvSpPr>
        <p:spPr>
          <a:xfrm>
            <a:off x="0" y="1290638"/>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34823" name="Rectangle 10"/>
          <p:cNvSpPr>
            <a:spLocks noChangeArrowheads="1"/>
          </p:cNvSpPr>
          <p:nvPr/>
        </p:nvSpPr>
        <p:spPr bwMode="auto">
          <a:xfrm>
            <a:off x="152400" y="2195502"/>
            <a:ext cx="456445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just" eaLnBrk="1" fontAlgn="auto" hangingPunct="1">
              <a:buFont typeface="Wingdings" pitchFamily="2" charset="2"/>
              <a:buNone/>
              <a:defRPr/>
            </a:pPr>
            <a:r>
              <a:rPr lang="en-US" sz="2000" dirty="0">
                <a:solidFill>
                  <a:schemeClr val="bg1"/>
                </a:solidFill>
                <a:latin typeface="Century Schoolbook" panose="02040604050505020304" pitchFamily="18" charset="0"/>
                <a:cs typeface="Times New Roman" pitchFamily="18" charset="0"/>
              </a:rPr>
              <a:t>The Stryker is adaptable to many different combat roles, and employs some of the world’s most advanced electronics in order to “switch” from </a:t>
            </a:r>
          </a:p>
          <a:p>
            <a:pPr algn="just" eaLnBrk="1" fontAlgn="auto" hangingPunct="1">
              <a:buFont typeface="Wingdings" pitchFamily="2" charset="2"/>
              <a:buNone/>
              <a:defRPr/>
            </a:pPr>
            <a:r>
              <a:rPr lang="en-US" sz="2000" dirty="0">
                <a:solidFill>
                  <a:schemeClr val="bg1"/>
                </a:solidFill>
                <a:latin typeface="Century Schoolbook" panose="02040604050505020304" pitchFamily="18" charset="0"/>
                <a:cs typeface="Times New Roman" pitchFamily="18" charset="0"/>
              </a:rPr>
              <a:t>one capability to another.</a:t>
            </a:r>
          </a:p>
          <a:p>
            <a:pPr algn="just" eaLnBrk="1" fontAlgn="auto" hangingPunct="1">
              <a:buFont typeface="Wingdings" pitchFamily="2" charset="2"/>
              <a:buNone/>
              <a:defRPr/>
            </a:pPr>
            <a:r>
              <a:rPr lang="en-US" sz="2000" dirty="0">
                <a:solidFill>
                  <a:schemeClr val="bg1"/>
                </a:solidFill>
                <a:latin typeface="Century Schoolbook" panose="02040604050505020304" pitchFamily="18" charset="0"/>
                <a:cs typeface="Times New Roman" pitchFamily="18" charset="0"/>
              </a:rPr>
              <a:t>  </a:t>
            </a:r>
          </a:p>
          <a:p>
            <a:pPr algn="just" eaLnBrk="1" fontAlgn="auto" hangingPunct="1">
              <a:buFont typeface="Wingdings" pitchFamily="2" charset="2"/>
              <a:buNone/>
              <a:defRPr/>
            </a:pPr>
            <a:r>
              <a:rPr lang="en-US" sz="2000" dirty="0">
                <a:solidFill>
                  <a:schemeClr val="bg1"/>
                </a:solidFill>
                <a:latin typeface="Century Schoolbook" panose="02040604050505020304" pitchFamily="18" charset="0"/>
                <a:cs typeface="Times New Roman" pitchFamily="18" charset="0"/>
              </a:rPr>
              <a:t>Using current technology, this is a time-consuming and dangerous operation in-theater.</a:t>
            </a:r>
            <a:endParaRPr lang="en-US" sz="2000" dirty="0">
              <a:solidFill>
                <a:schemeClr val="bg1"/>
              </a:solidFill>
              <a:latin typeface="Century Schoolbook" panose="02040604050505020304" pitchFamily="18" charset="0"/>
            </a:endParaRPr>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351" y="2033588"/>
            <a:ext cx="4049823" cy="3857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
            <a:ext cx="2282982" cy="1730375"/>
          </a:xfrm>
          <a:prstGeom prst="rect">
            <a:avLst/>
          </a:prstGeom>
        </p:spPr>
      </p:pic>
    </p:spTree>
    <p:extLst>
      <p:ext uri="{BB962C8B-B14F-4D97-AF65-F5344CB8AC3E}">
        <p14:creationId xmlns:p14="http://schemas.microsoft.com/office/powerpoint/2010/main" val="3605927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normAutofit/>
          </a:bodyPr>
          <a:lstStyle/>
          <a:p>
            <a:pPr algn="ctr" eaLnBrk="1" fontAlgn="auto" hangingPunct="1">
              <a:spcAft>
                <a:spcPts val="0"/>
              </a:spcAft>
              <a:defRPr/>
            </a:pPr>
            <a:r>
              <a:rPr lang="en-US" sz="2400" dirty="0">
                <a:solidFill>
                  <a:srgbClr val="C00000"/>
                </a:solidFill>
                <a:latin typeface="Bookman Old Style" pitchFamily="18" charset="0"/>
              </a:rPr>
              <a:t>Projects and systems already identified and evaluated for </a:t>
            </a:r>
            <a:r>
              <a:rPr lang="en-US" sz="2400" dirty="0" err="1">
                <a:solidFill>
                  <a:srgbClr val="C00000"/>
                </a:solidFill>
                <a:latin typeface="Bookman Old Style" pitchFamily="18" charset="0"/>
              </a:rPr>
              <a:t>ttdcs</a:t>
            </a:r>
            <a:endParaRPr lang="en-US" sz="24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4762" y="1476045"/>
            <a:ext cx="5495925" cy="4262437"/>
          </a:xfrm>
        </p:spPr>
        <p:txBody>
          <a:bodyPr>
            <a:normAutofit/>
          </a:bodyPr>
          <a:lstStyle/>
          <a:p>
            <a:pPr algn="just" eaLnBrk="1" fontAlgn="auto" hangingPunct="1">
              <a:buFont typeface="Wingdings" pitchFamily="2" charset="2"/>
              <a:buNone/>
              <a:defRPr/>
            </a:pPr>
            <a:r>
              <a:rPr lang="en-US" dirty="0">
                <a:solidFill>
                  <a:schemeClr val="bg1"/>
                </a:solidFill>
                <a:latin typeface="Century Schoolbook" panose="02040604050505020304" pitchFamily="18" charset="0"/>
                <a:cs typeface="Times New Roman" pitchFamily="18" charset="0"/>
              </a:rPr>
              <a:t>    As you can see, within the interior of the Stryker, space is at a premium.  Originally designed electrical pathways have proven inadequate.</a:t>
            </a:r>
          </a:p>
          <a:p>
            <a:pPr eaLnBrk="1" fontAlgn="auto" hangingPunct="1">
              <a:buFont typeface="Wingdings" pitchFamily="2" charset="2"/>
              <a:buNone/>
              <a:defRPr/>
            </a:pPr>
            <a:endParaRPr lang="en-US" dirty="0">
              <a:solidFill>
                <a:schemeClr val="bg1"/>
              </a:solidFill>
              <a:latin typeface="Century Schoolbook" panose="02040604050505020304" pitchFamily="18" charset="0"/>
              <a:cs typeface="Times New Roman" pitchFamily="18" charset="0"/>
            </a:endParaRPr>
          </a:p>
          <a:p>
            <a:pPr eaLnBrk="1" fontAlgn="auto" hangingPunct="1">
              <a:buFont typeface="Wingdings" pitchFamily="2" charset="2"/>
              <a:buNone/>
              <a:defRPr/>
            </a:pPr>
            <a:r>
              <a:rPr lang="en-US" dirty="0">
                <a:solidFill>
                  <a:schemeClr val="bg1"/>
                </a:solidFill>
                <a:latin typeface="Century Schoolbook" panose="02040604050505020304" pitchFamily="18" charset="0"/>
                <a:cs typeface="Times New Roman" pitchFamily="18" charset="0"/>
              </a:rPr>
              <a:t>    Tueor was asked to solve this problem.</a:t>
            </a:r>
          </a:p>
        </p:txBody>
      </p:sp>
      <p:sp>
        <p:nvSpPr>
          <p:cNvPr id="34823" name="Rectangle 10"/>
          <p:cNvSpPr>
            <a:spLocks noChangeArrowheads="1"/>
          </p:cNvSpPr>
          <p:nvPr/>
        </p:nvSpPr>
        <p:spPr bwMode="auto">
          <a:xfrm>
            <a:off x="152400" y="1905000"/>
            <a:ext cx="88677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en-US" b="1" i="1" dirty="0">
              <a:solidFill>
                <a:schemeClr val="bg1"/>
              </a:solidFill>
              <a:latin typeface="Lucida Sans" panose="020B0602030504020204" pitchFamily="34" charset="0"/>
            </a:endParaRPr>
          </a:p>
          <a:p>
            <a:pPr eaLnBrk="1" hangingPunct="1"/>
            <a:endParaRPr lang="en-US" dirty="0">
              <a:solidFill>
                <a:schemeClr val="bg1"/>
              </a:solidFill>
              <a:latin typeface="Lucida Sans" panose="020B0602030504020204" pitchFamily="34" charset="0"/>
            </a:endParaRPr>
          </a:p>
          <a:p>
            <a:pPr eaLnBrk="1" hangingPunct="1"/>
            <a:endParaRPr lang="en-US" dirty="0">
              <a:solidFill>
                <a:schemeClr val="bg1"/>
              </a:solidFill>
              <a:latin typeface="Lucida Sans" panose="020B0602030504020204" pitchFamily="34" charset="0"/>
            </a:endParaRPr>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325" y="2065158"/>
            <a:ext cx="3449638" cy="2636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
            <a:ext cx="2282982" cy="1730375"/>
          </a:xfrm>
          <a:prstGeom prst="rect">
            <a:avLst/>
          </a:prstGeom>
        </p:spPr>
      </p:pic>
    </p:spTree>
    <p:extLst>
      <p:ext uri="{BB962C8B-B14F-4D97-AF65-F5344CB8AC3E}">
        <p14:creationId xmlns:p14="http://schemas.microsoft.com/office/powerpoint/2010/main" val="713920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normAutofit/>
          </a:bodyPr>
          <a:lstStyle/>
          <a:p>
            <a:pPr algn="ctr" eaLnBrk="1" fontAlgn="auto" hangingPunct="1">
              <a:spcAft>
                <a:spcPts val="0"/>
              </a:spcAft>
              <a:defRPr/>
            </a:pPr>
            <a:r>
              <a:rPr lang="en-US" sz="2400" dirty="0">
                <a:solidFill>
                  <a:srgbClr val="C00000"/>
                </a:solidFill>
                <a:latin typeface="Bookman Old Style" pitchFamily="18" charset="0"/>
              </a:rPr>
              <a:t>Projects and systems already identified and evaluated for </a:t>
            </a:r>
            <a:r>
              <a:rPr lang="en-US" sz="2400" dirty="0" err="1">
                <a:solidFill>
                  <a:srgbClr val="C00000"/>
                </a:solidFill>
                <a:latin typeface="Bookman Old Style" pitchFamily="18" charset="0"/>
              </a:rPr>
              <a:t>ttdcs</a:t>
            </a:r>
            <a:endParaRPr lang="en-US" sz="24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885950"/>
            <a:ext cx="8496300" cy="4486275"/>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34823" name="Rectangle 10"/>
          <p:cNvSpPr>
            <a:spLocks noChangeArrowheads="1"/>
          </p:cNvSpPr>
          <p:nvPr/>
        </p:nvSpPr>
        <p:spPr bwMode="auto">
          <a:xfrm>
            <a:off x="152401" y="1905000"/>
            <a:ext cx="4492028"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en-US" b="1" i="1" dirty="0">
              <a:solidFill>
                <a:schemeClr val="bg1"/>
              </a:solidFill>
              <a:latin typeface="Lucida Sans" panose="020B0602030504020204" pitchFamily="34" charset="0"/>
            </a:endParaRPr>
          </a:p>
          <a:p>
            <a:pPr algn="just" eaLnBrk="1" hangingPunct="1"/>
            <a:r>
              <a:rPr lang="en-US" sz="2000" dirty="0">
                <a:solidFill>
                  <a:schemeClr val="bg1"/>
                </a:solidFill>
                <a:latin typeface="Century Schoolbook" panose="02040604050505020304" pitchFamily="18" charset="0"/>
                <a:cs typeface="Times New Roman" pitchFamily="18" charset="0"/>
              </a:rPr>
              <a:t>By using the capabilities of the TTDCS, we were  able to reduce the associated mass and components of 2 of the 3 major electronic sub-systems; one by over 80% and the other by close to 60%, while enhancing vehicle system survivability by over 125%</a:t>
            </a:r>
            <a:endParaRPr lang="en-US" sz="2000" dirty="0">
              <a:solidFill>
                <a:schemeClr val="bg1"/>
              </a:solidFill>
              <a:latin typeface="Century Schoolbook" panose="020406040505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
            <a:ext cx="2282982" cy="173037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513" y="2180719"/>
            <a:ext cx="3918453" cy="2228319"/>
          </a:xfrm>
          <a:prstGeom prst="rect">
            <a:avLst/>
          </a:prstGeom>
        </p:spPr>
      </p:pic>
    </p:spTree>
    <p:extLst>
      <p:ext uri="{BB962C8B-B14F-4D97-AF65-F5344CB8AC3E}">
        <p14:creationId xmlns:p14="http://schemas.microsoft.com/office/powerpoint/2010/main" val="3478667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normAutofit/>
          </a:bodyPr>
          <a:lstStyle/>
          <a:p>
            <a:pPr algn="ctr" eaLnBrk="1" fontAlgn="auto" hangingPunct="1">
              <a:spcAft>
                <a:spcPts val="0"/>
              </a:spcAft>
              <a:defRPr/>
            </a:pPr>
            <a:r>
              <a:rPr lang="en-US" sz="2400" dirty="0">
                <a:solidFill>
                  <a:srgbClr val="C00000"/>
                </a:solidFill>
                <a:latin typeface="Century Schoolbook" panose="02040604050505020304" pitchFamily="18" charset="0"/>
              </a:rPr>
              <a:t>Projects and systems already identified and evaluated for </a:t>
            </a:r>
            <a:r>
              <a:rPr lang="en-US" sz="2400" dirty="0" err="1">
                <a:solidFill>
                  <a:srgbClr val="C00000"/>
                </a:solidFill>
                <a:latin typeface="Century Schoolbook" panose="02040604050505020304" pitchFamily="18" charset="0"/>
              </a:rPr>
              <a:t>ttdcs</a:t>
            </a:r>
            <a:endParaRPr lang="en-US" sz="2400" dirty="0">
              <a:solidFill>
                <a:srgbClr val="C00000"/>
              </a:solidFill>
              <a:latin typeface="Century Schoolbook" panose="02040604050505020304" pitchFamily="18" charset="0"/>
            </a:endParaRPr>
          </a:p>
        </p:txBody>
      </p:sp>
      <p:sp>
        <p:nvSpPr>
          <p:cNvPr id="5125" name="Rectangle 5"/>
          <p:cNvSpPr>
            <a:spLocks noGrp="1" noChangeArrowheads="1"/>
          </p:cNvSpPr>
          <p:nvPr>
            <p:ph type="body" idx="4294967295"/>
          </p:nvPr>
        </p:nvSpPr>
        <p:spPr>
          <a:xfrm>
            <a:off x="0" y="1905000"/>
            <a:ext cx="5395913" cy="3681413"/>
          </a:xfrm>
        </p:spPr>
        <p:txBody>
          <a:bodyPr>
            <a:normAutofit/>
          </a:bodyPr>
          <a:lstStyle/>
          <a:p>
            <a:pPr algn="just" eaLnBrk="1" fontAlgn="auto" hangingPunct="1">
              <a:buFont typeface="Wingdings" pitchFamily="2" charset="2"/>
              <a:buNone/>
              <a:defRPr/>
            </a:pPr>
            <a:r>
              <a:rPr lang="en-US" dirty="0">
                <a:solidFill>
                  <a:schemeClr val="bg1"/>
                </a:solidFill>
                <a:latin typeface="Century Schoolbook" panose="02040604050505020304" pitchFamily="18" charset="0"/>
                <a:cs typeface="Times New Roman" pitchFamily="18" charset="0"/>
              </a:rPr>
              <a:t>    The TTDCS also has been licensed to a DOD sub-contractor for integration into Micro-Satellites to decrease associated mass as well as enhance unit survivability and mission flexibility.</a:t>
            </a:r>
          </a:p>
        </p:txBody>
      </p:sp>
      <p:sp>
        <p:nvSpPr>
          <p:cNvPr id="34823" name="Rectangle 10"/>
          <p:cNvSpPr>
            <a:spLocks noChangeArrowheads="1"/>
          </p:cNvSpPr>
          <p:nvPr/>
        </p:nvSpPr>
        <p:spPr bwMode="auto">
          <a:xfrm>
            <a:off x="152400" y="1905000"/>
            <a:ext cx="88677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en-US" b="1" i="1" dirty="0">
              <a:solidFill>
                <a:schemeClr val="bg1"/>
              </a:solidFill>
              <a:latin typeface="Lucida Sans" panose="020B0602030504020204" pitchFamily="34" charset="0"/>
            </a:endParaRPr>
          </a:p>
          <a:p>
            <a:pPr eaLnBrk="1" hangingPunct="1"/>
            <a:endParaRPr lang="en-US" dirty="0">
              <a:solidFill>
                <a:schemeClr val="bg1"/>
              </a:solidFill>
              <a:latin typeface="Lucida Sans" panose="020B0602030504020204" pitchFamily="34" charset="0"/>
            </a:endParaRPr>
          </a:p>
          <a:p>
            <a:pPr eaLnBrk="1" hangingPunct="1"/>
            <a:endParaRPr lang="en-US" dirty="0">
              <a:solidFill>
                <a:schemeClr val="bg1"/>
              </a:solidFill>
              <a:latin typeface="Lucida Sans" panose="020B0602030504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066" y="2220912"/>
            <a:ext cx="3037956" cy="25621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620"/>
            <a:ext cx="2457450" cy="1704755"/>
          </a:xfrm>
          <a:prstGeom prst="rect">
            <a:avLst/>
          </a:prstGeom>
        </p:spPr>
      </p:pic>
    </p:spTree>
    <p:extLst>
      <p:ext uri="{BB962C8B-B14F-4D97-AF65-F5344CB8AC3E}">
        <p14:creationId xmlns:p14="http://schemas.microsoft.com/office/powerpoint/2010/main" val="444864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normAutofit/>
          </a:bodyPr>
          <a:lstStyle/>
          <a:p>
            <a:pPr algn="ctr" eaLnBrk="1" fontAlgn="auto" hangingPunct="1">
              <a:spcAft>
                <a:spcPts val="0"/>
              </a:spcAft>
              <a:defRPr/>
            </a:pPr>
            <a:r>
              <a:rPr lang="en-US" sz="2400" dirty="0">
                <a:solidFill>
                  <a:srgbClr val="C00000"/>
                </a:solidFill>
                <a:latin typeface="Bookman Old Style" pitchFamily="18" charset="0"/>
              </a:rPr>
              <a:t>Projects and systems already identified and evaluated for </a:t>
            </a:r>
            <a:r>
              <a:rPr lang="en-US" sz="2400" dirty="0" err="1">
                <a:solidFill>
                  <a:srgbClr val="C00000"/>
                </a:solidFill>
                <a:latin typeface="Bookman Old Style" pitchFamily="18" charset="0"/>
              </a:rPr>
              <a:t>ttdcs</a:t>
            </a:r>
            <a:endParaRPr lang="en-US" sz="24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931988"/>
            <a:ext cx="8496300" cy="4440237"/>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34823" name="Rectangle 10"/>
          <p:cNvSpPr>
            <a:spLocks noChangeArrowheads="1"/>
          </p:cNvSpPr>
          <p:nvPr/>
        </p:nvSpPr>
        <p:spPr bwMode="auto">
          <a:xfrm>
            <a:off x="686555" y="1857375"/>
            <a:ext cx="3677215"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en-US" b="1" i="1" dirty="0">
              <a:solidFill>
                <a:schemeClr val="bg1"/>
              </a:solidFill>
              <a:latin typeface="Lucida Sans" panose="020B0602030504020204" pitchFamily="34" charset="0"/>
            </a:endParaRPr>
          </a:p>
          <a:p>
            <a:pPr eaLnBrk="1" hangingPunct="1"/>
            <a:endParaRPr lang="en-US" dirty="0">
              <a:solidFill>
                <a:schemeClr val="bg1"/>
              </a:solidFill>
              <a:latin typeface="Lucida Sans" panose="020B0602030504020204" pitchFamily="34" charset="0"/>
            </a:endParaRPr>
          </a:p>
          <a:p>
            <a:pPr algn="just" eaLnBrk="1" hangingPunct="1"/>
            <a:r>
              <a:rPr lang="en-US" sz="2000" dirty="0">
                <a:solidFill>
                  <a:schemeClr val="bg1"/>
                </a:solidFill>
                <a:latin typeface="Century Schoolbook" panose="02040604050505020304" pitchFamily="18" charset="0"/>
                <a:cs typeface="Times New Roman" pitchFamily="18" charset="0"/>
              </a:rPr>
              <a:t>Within the “flock” concept of the DOD, design, flexibility, modularity and reliability are absolutely necessary.  </a:t>
            </a:r>
          </a:p>
          <a:p>
            <a:pPr algn="just" eaLnBrk="1" hangingPunct="1"/>
            <a:endParaRPr lang="en-US" sz="2000" dirty="0">
              <a:solidFill>
                <a:schemeClr val="bg1"/>
              </a:solidFill>
              <a:latin typeface="Century Schoolbook" panose="02040604050505020304" pitchFamily="18" charset="0"/>
              <a:cs typeface="Times New Roman" pitchFamily="18" charset="0"/>
            </a:endParaRPr>
          </a:p>
          <a:p>
            <a:pPr algn="just" eaLnBrk="1" hangingPunct="1"/>
            <a:r>
              <a:rPr lang="en-US" sz="2000" dirty="0">
                <a:solidFill>
                  <a:schemeClr val="bg1"/>
                </a:solidFill>
                <a:latin typeface="Century Schoolbook" panose="02040604050505020304" pitchFamily="18" charset="0"/>
                <a:cs typeface="Times New Roman" pitchFamily="18" charset="0"/>
              </a:rPr>
              <a:t>The TTDCS provides all of these attributes and more.</a:t>
            </a:r>
            <a:endParaRPr lang="en-US" sz="2000" dirty="0">
              <a:solidFill>
                <a:schemeClr val="bg1"/>
              </a:solidFill>
              <a:latin typeface="Century Schoolbook" panose="020406040505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487" y="2552700"/>
            <a:ext cx="2988021" cy="265304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620"/>
            <a:ext cx="2457450" cy="1704755"/>
          </a:xfrm>
          <a:prstGeom prst="rect">
            <a:avLst/>
          </a:prstGeom>
        </p:spPr>
      </p:pic>
    </p:spTree>
    <p:extLst>
      <p:ext uri="{BB962C8B-B14F-4D97-AF65-F5344CB8AC3E}">
        <p14:creationId xmlns:p14="http://schemas.microsoft.com/office/powerpoint/2010/main" val="1315106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914650" y="228600"/>
            <a:ext cx="6229350" cy="1447800"/>
          </a:xfrm>
        </p:spPr>
        <p:txBody>
          <a:bodyPr>
            <a:normAutofit/>
          </a:bodyPr>
          <a:lstStyle/>
          <a:p>
            <a:pPr algn="ctr" eaLnBrk="1" fontAlgn="auto" hangingPunct="1">
              <a:spcAft>
                <a:spcPts val="0"/>
              </a:spcAft>
              <a:defRPr/>
            </a:pPr>
            <a:r>
              <a:rPr lang="en-US" sz="2400" dirty="0">
                <a:solidFill>
                  <a:srgbClr val="C00000"/>
                </a:solidFill>
                <a:latin typeface="Bookman Old Style" pitchFamily="18" charset="0"/>
                <a:ea typeface="+mj-ea"/>
              </a:rPr>
              <a:t>Projects and systems already identified and evaluated for </a:t>
            </a:r>
            <a:r>
              <a:rPr lang="en-US" sz="2400" dirty="0" err="1">
                <a:solidFill>
                  <a:srgbClr val="C00000"/>
                </a:solidFill>
                <a:latin typeface="Bookman Old Style" pitchFamily="18" charset="0"/>
              </a:rPr>
              <a:t>tt</a:t>
            </a:r>
            <a:r>
              <a:rPr lang="en-US" sz="2400" dirty="0" err="1">
                <a:solidFill>
                  <a:srgbClr val="C00000"/>
                </a:solidFill>
                <a:latin typeface="Bookman Old Style" pitchFamily="18" charset="0"/>
                <a:ea typeface="+mj-ea"/>
              </a:rPr>
              <a:t>dcs</a:t>
            </a:r>
            <a:endParaRPr lang="en-US" sz="24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34823" name="Rectangle 10"/>
          <p:cNvSpPr>
            <a:spLocks noChangeArrowheads="1"/>
          </p:cNvSpPr>
          <p:nvPr/>
        </p:nvSpPr>
        <p:spPr bwMode="auto">
          <a:xfrm>
            <a:off x="624596" y="2176462"/>
            <a:ext cx="479513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en-US" b="1" i="1" dirty="0">
              <a:solidFill>
                <a:schemeClr val="bg1"/>
              </a:solidFill>
              <a:latin typeface="Lucida Sans" panose="020B0602030504020204" pitchFamily="34" charset="0"/>
            </a:endParaRPr>
          </a:p>
          <a:p>
            <a:pPr algn="just" eaLnBrk="1" hangingPunct="1"/>
            <a:r>
              <a:rPr lang="en-US" sz="2000" dirty="0">
                <a:solidFill>
                  <a:schemeClr val="bg1"/>
                </a:solidFill>
                <a:latin typeface="Century Schoolbook" panose="02040604050505020304" pitchFamily="18" charset="0"/>
              </a:rPr>
              <a:t>The designers of the new Army MULE has agreed that the very multifunctional capability demanded by the MULEs concept is readily addressed by the TTDCS while increasing the vehicles  health and tactical telemetry, survivability and autonomous operation.</a:t>
            </a:r>
          </a:p>
          <a:p>
            <a:pPr eaLnBrk="1" hangingPunct="1"/>
            <a:endParaRPr lang="en-US" dirty="0">
              <a:solidFill>
                <a:schemeClr val="bg1"/>
              </a:solidFill>
              <a:latin typeface="Lucida Sans" panose="020B0602030504020204" pitchFamily="34" charset="0"/>
            </a:endParaRPr>
          </a:p>
        </p:txBody>
      </p:sp>
      <p:pic>
        <p:nvPicPr>
          <p:cNvPr id="10" name="Picture 3" descr="300px-FCS-MULE-ARV-0127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1" y="2552700"/>
            <a:ext cx="2690812" cy="20526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33387"/>
            <a:ext cx="2762250" cy="1104900"/>
          </a:xfrm>
          <a:prstGeom prst="rect">
            <a:avLst/>
          </a:prstGeom>
        </p:spPr>
      </p:pic>
    </p:spTree>
    <p:extLst>
      <p:ext uri="{BB962C8B-B14F-4D97-AF65-F5344CB8AC3E}">
        <p14:creationId xmlns:p14="http://schemas.microsoft.com/office/powerpoint/2010/main" val="104702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146" name="Rectangle 12"/>
          <p:cNvSpPr>
            <a:spLocks noChangeArrowheads="1"/>
          </p:cNvSpPr>
          <p:nvPr/>
        </p:nvSpPr>
        <p:spPr bwMode="auto">
          <a:xfrm>
            <a:off x="2498756" y="114300"/>
            <a:ext cx="6645244"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kumimoji="0" lang="en-US" sz="2900" cap="all" dirty="0">
                <a:ln w="3175" cmpd="sng">
                  <a:noFill/>
                </a:ln>
                <a:solidFill>
                  <a:srgbClr val="C00000"/>
                </a:solidFill>
                <a:latin typeface="Bookman Old Style" pitchFamily="18" charset="0"/>
                <a:ea typeface="+mj-ea"/>
                <a:cs typeface="+mj-cs"/>
              </a:rPr>
              <a:t>Tueor technologies     Digital Current System (</a:t>
            </a:r>
            <a:r>
              <a:rPr kumimoji="0" lang="en-US" sz="2900" cap="all" dirty="0" err="1">
                <a:ln w="3175" cmpd="sng">
                  <a:noFill/>
                </a:ln>
                <a:solidFill>
                  <a:srgbClr val="C00000"/>
                </a:solidFill>
                <a:latin typeface="Bookman Old Style" pitchFamily="18" charset="0"/>
                <a:ea typeface="+mj-ea"/>
                <a:cs typeface="+mj-cs"/>
              </a:rPr>
              <a:t>ttDCS</a:t>
            </a:r>
            <a:r>
              <a:rPr kumimoji="0" lang="en-US" sz="2900" cap="all" dirty="0">
                <a:ln w="3175" cmpd="sng">
                  <a:noFill/>
                </a:ln>
                <a:solidFill>
                  <a:srgbClr val="C00000"/>
                </a:solidFill>
                <a:latin typeface="Bookman Old Style" pitchFamily="18" charset="0"/>
                <a:ea typeface="+mj-ea"/>
                <a:cs typeface="+mj-cs"/>
              </a:rPr>
              <a:t>)</a:t>
            </a:r>
            <a:endParaRPr lang="en-US" dirty="0"/>
          </a:p>
        </p:txBody>
      </p:sp>
      <p:sp>
        <p:nvSpPr>
          <p:cNvPr id="5124" name="Rectangle 4"/>
          <p:cNvSpPr>
            <a:spLocks noGrp="1" noChangeArrowheads="1"/>
          </p:cNvSpPr>
          <p:nvPr>
            <p:ph type="title" idx="4294967295"/>
          </p:nvPr>
        </p:nvSpPr>
        <p:spPr>
          <a:xfrm>
            <a:off x="2733675" y="228600"/>
            <a:ext cx="6410325" cy="1447800"/>
          </a:xfrm>
        </p:spPr>
        <p:txBody>
          <a:bodyPr/>
          <a:lstStyle/>
          <a:p>
            <a:pPr eaLnBrk="1" fontAlgn="auto" hangingPunct="1">
              <a:spcAft>
                <a:spcPts val="0"/>
              </a:spcAft>
              <a:defRPr/>
            </a:pPr>
            <a:r>
              <a:rPr lang="en-US" sz="3200" dirty="0">
                <a:solidFill>
                  <a:srgbClr val="C00000"/>
                </a:solidFill>
                <a:latin typeface="Bookman Old Style" pitchFamily="18" charset="0"/>
                <a:ea typeface="+mj-ea"/>
              </a:rPr>
              <a:t>   </a:t>
            </a:r>
          </a:p>
        </p:txBody>
      </p:sp>
      <p:sp>
        <p:nvSpPr>
          <p:cNvPr id="6148" name="Rectangle 5"/>
          <p:cNvSpPr>
            <a:spLocks noGrp="1" noChangeArrowheads="1"/>
          </p:cNvSpPr>
          <p:nvPr>
            <p:ph type="body" idx="4294967295"/>
          </p:nvPr>
        </p:nvSpPr>
        <p:spPr>
          <a:xfrm>
            <a:off x="0" y="2471738"/>
            <a:ext cx="8496300" cy="2601912"/>
          </a:xfrm>
        </p:spPr>
        <p:txBody>
          <a:bodyPr>
            <a:normAutofit fontScale="25000" lnSpcReduction="20000"/>
          </a:bodyPr>
          <a:lstStyle/>
          <a:p>
            <a:pPr algn="ctr" eaLnBrk="1" hangingPunct="1">
              <a:buClr>
                <a:schemeClr val="bg1"/>
              </a:buClr>
              <a:buFont typeface="Wingdings 2" panose="05020102010507070707" pitchFamily="18" charset="2"/>
              <a:buNone/>
            </a:pPr>
            <a:r>
              <a:rPr lang="en-US" sz="7400" dirty="0">
                <a:latin typeface="Century Schoolbook" panose="02040604050505020304" pitchFamily="18" charset="0"/>
              </a:rPr>
              <a:t> </a:t>
            </a:r>
            <a:r>
              <a:rPr lang="en-US" sz="11200" b="1" i="1" dirty="0">
                <a:solidFill>
                  <a:schemeClr val="bg1"/>
                </a:solidFill>
                <a:latin typeface="Century Schoolbook" panose="02040604050505020304" pitchFamily="18" charset="0"/>
              </a:rPr>
              <a:t>What Is It? (</a:t>
            </a:r>
            <a:r>
              <a:rPr lang="en-US" sz="11200" b="1" i="1" dirty="0" err="1">
                <a:solidFill>
                  <a:schemeClr val="bg1"/>
                </a:solidFill>
                <a:latin typeface="Century Schoolbook" panose="02040604050505020304" pitchFamily="18" charset="0"/>
              </a:rPr>
              <a:t>cont</a:t>
            </a:r>
            <a:r>
              <a:rPr lang="en-US" sz="11200" b="1" i="1" dirty="0">
                <a:solidFill>
                  <a:schemeClr val="bg1"/>
                </a:solidFill>
                <a:latin typeface="Century Schoolbook" panose="02040604050505020304" pitchFamily="18" charset="0"/>
              </a:rPr>
              <a:t>)</a:t>
            </a:r>
          </a:p>
          <a:p>
            <a:pPr lvl="1" eaLnBrk="1" hangingPunct="1">
              <a:lnSpc>
                <a:spcPct val="120000"/>
              </a:lnSpc>
              <a:buClrTx/>
              <a:buFont typeface="Wingdings 2" panose="05020102010507070707" pitchFamily="18" charset="2"/>
              <a:buNone/>
            </a:pPr>
            <a:r>
              <a:rPr lang="en-US" sz="9600" dirty="0">
                <a:solidFill>
                  <a:schemeClr val="bg1"/>
                </a:solidFill>
                <a:latin typeface="Century Schoolbook" panose="02040604050505020304" pitchFamily="18" charset="0"/>
              </a:rPr>
              <a:t>Of course, one of the key requirements of a multi-million dollar satellite launch is absolute reliability, and the redundancy that can be designed into the Tueor system virtually eliminates any chance of failure while simultaneously reducing engineering costs and installation time and enhancing system flexibility. </a:t>
            </a:r>
          </a:p>
          <a:p>
            <a:pPr eaLnBrk="1" hangingPunct="1">
              <a:buClrTx/>
              <a:buFont typeface="Wingdings 2" panose="05020102010507070707" pitchFamily="18" charset="2"/>
              <a:buNone/>
            </a:pPr>
            <a:endParaRPr lang="en-US" dirty="0">
              <a:solidFill>
                <a:schemeClr val="bg1"/>
              </a:solidFill>
              <a:latin typeface="Lucida Sans" panose="020B0602030504020204" pitchFamily="34" charset="0"/>
            </a:endParaRPr>
          </a:p>
        </p:txBody>
      </p:sp>
      <p:grpSp>
        <p:nvGrpSpPr>
          <p:cNvPr id="6150" name="Group 7"/>
          <p:cNvGrpSpPr>
            <a:grpSpLocks/>
          </p:cNvGrpSpPr>
          <p:nvPr/>
        </p:nvGrpSpPr>
        <p:grpSpPr bwMode="auto">
          <a:xfrm>
            <a:off x="0" y="166111"/>
            <a:ext cx="2628900" cy="2409825"/>
            <a:chOff x="393" y="0"/>
            <a:chExt cx="5047" cy="4511"/>
          </a:xfrm>
        </p:grpSpPr>
        <p:pic>
          <p:nvPicPr>
            <p:cNvPr id="6151" name="Picture 8" descr="eagle%20eye%20american%20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 y="0"/>
              <a:ext cx="4352" cy="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12"/>
            <p:cNvSpPr txBox="1">
              <a:spLocks noChangeArrowheads="1"/>
            </p:cNvSpPr>
            <p:nvPr/>
          </p:nvSpPr>
          <p:spPr bwMode="auto">
            <a:xfrm>
              <a:off x="393" y="2962"/>
              <a:ext cx="5047" cy="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endParaRPr lang="en-US" sz="4800">
                <a:solidFill>
                  <a:srgbClr val="FF0000"/>
                </a:solidFill>
              </a:endParaRP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41" y="114300"/>
            <a:ext cx="2349515" cy="1743075"/>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normAutofit/>
          </a:bodyPr>
          <a:lstStyle/>
          <a:p>
            <a:pPr algn="ctr" eaLnBrk="1" fontAlgn="auto" hangingPunct="1">
              <a:spcAft>
                <a:spcPts val="0"/>
              </a:spcAft>
              <a:defRPr/>
            </a:pPr>
            <a:r>
              <a:rPr lang="en-US" sz="2400" dirty="0">
                <a:solidFill>
                  <a:srgbClr val="C00000"/>
                </a:solidFill>
                <a:latin typeface="Century Schoolbook" panose="02040604050505020304" pitchFamily="18" charset="0"/>
              </a:rPr>
              <a:t>Projects and systems already identified and evaluated for </a:t>
            </a:r>
            <a:r>
              <a:rPr lang="en-US" sz="2400" dirty="0" err="1">
                <a:solidFill>
                  <a:srgbClr val="C00000"/>
                </a:solidFill>
                <a:latin typeface="Century Schoolbook" panose="02040604050505020304" pitchFamily="18" charset="0"/>
              </a:rPr>
              <a:t>ttdcs</a:t>
            </a:r>
            <a:endParaRPr lang="en-US" sz="2400" dirty="0">
              <a:solidFill>
                <a:srgbClr val="C00000"/>
              </a:solidFill>
              <a:latin typeface="Century Schoolbook" panose="02040604050505020304" pitchFamily="18" charset="0"/>
            </a:endParaRPr>
          </a:p>
        </p:txBody>
      </p:sp>
      <p:sp>
        <p:nvSpPr>
          <p:cNvPr id="5125" name="Rectangle 5"/>
          <p:cNvSpPr>
            <a:spLocks noGrp="1" noChangeArrowheads="1"/>
          </p:cNvSpPr>
          <p:nvPr>
            <p:ph type="body" idx="4294967295"/>
          </p:nvPr>
        </p:nvSpPr>
        <p:spPr>
          <a:xfrm>
            <a:off x="-389298" y="985837"/>
            <a:ext cx="5567882" cy="5530253"/>
          </a:xfrm>
        </p:spPr>
        <p:txBody>
          <a:bodyPr>
            <a:normAutofit/>
          </a:bodyPr>
          <a:lstStyle/>
          <a:p>
            <a:pPr marL="548640" indent="-411480" algn="just" eaLnBrk="1" fontAlgn="auto" hangingPunct="1">
              <a:spcAft>
                <a:spcPts val="0"/>
              </a:spcAft>
              <a:buClr>
                <a:schemeClr val="bg1"/>
              </a:buClr>
              <a:buFont typeface="Wingdings 2"/>
              <a:buNone/>
              <a:defRPr/>
            </a:pPr>
            <a:r>
              <a:rPr lang="en-US" sz="2000" dirty="0">
                <a:solidFill>
                  <a:schemeClr val="bg1"/>
                </a:solidFill>
                <a:latin typeface="Century Schoolbook" panose="02040604050505020304" pitchFamily="18" charset="0"/>
              </a:rPr>
              <a:t>      The weight/mass reduction capability of the </a:t>
            </a:r>
            <a:r>
              <a:rPr lang="en-US" dirty="0">
                <a:solidFill>
                  <a:schemeClr val="bg1"/>
                </a:solidFill>
                <a:latin typeface="Century Schoolbook" panose="02040604050505020304" pitchFamily="18" charset="0"/>
              </a:rPr>
              <a:t>TT</a:t>
            </a:r>
            <a:r>
              <a:rPr lang="en-US" sz="2000" dirty="0">
                <a:solidFill>
                  <a:schemeClr val="bg1"/>
                </a:solidFill>
                <a:latin typeface="Century Schoolbook" panose="02040604050505020304" pitchFamily="18" charset="0"/>
              </a:rPr>
              <a:t>DCS electronics system, along with it’s exceptional survivability makes it the technology of choice for applications requiring high reliability and recoverability such as the Predator Remote Controlled Aircraft, with the added benefit of vastly reduced logistical requirements due to simplified hardware nomenclature.</a:t>
            </a:r>
          </a:p>
        </p:txBody>
      </p:sp>
      <p:sp>
        <p:nvSpPr>
          <p:cNvPr id="34823" name="Rectangle 10"/>
          <p:cNvSpPr>
            <a:spLocks noChangeArrowheads="1"/>
          </p:cNvSpPr>
          <p:nvPr/>
        </p:nvSpPr>
        <p:spPr bwMode="auto">
          <a:xfrm>
            <a:off x="152400" y="1905000"/>
            <a:ext cx="8867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en-US" b="1" i="1" dirty="0">
              <a:solidFill>
                <a:schemeClr val="bg1"/>
              </a:solidFill>
              <a:latin typeface="Lucida Sans" panose="020B0602030504020204" pitchFamily="34" charset="0"/>
            </a:endParaRPr>
          </a:p>
          <a:p>
            <a:pPr eaLnBrk="1" hangingPunct="1"/>
            <a:endParaRPr lang="en-US" dirty="0">
              <a:solidFill>
                <a:schemeClr val="bg1"/>
              </a:solidFill>
              <a:latin typeface="Lucida Sans" panose="020B0602030504020204" pitchFamily="34" charset="0"/>
            </a:endParaRPr>
          </a:p>
        </p:txBody>
      </p:sp>
      <p:pic>
        <p:nvPicPr>
          <p:cNvPr id="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2864" y="2253311"/>
            <a:ext cx="3447311" cy="211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
            <a:ext cx="2056646" cy="1743075"/>
          </a:xfrm>
          <a:prstGeom prst="rect">
            <a:avLst/>
          </a:prstGeom>
        </p:spPr>
      </p:pic>
    </p:spTree>
    <p:extLst>
      <p:ext uri="{BB962C8B-B14F-4D97-AF65-F5344CB8AC3E}">
        <p14:creationId xmlns:p14="http://schemas.microsoft.com/office/powerpoint/2010/main" val="3817247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933323" y="228600"/>
            <a:ext cx="6210677" cy="1447800"/>
          </a:xfrm>
        </p:spPr>
        <p:txBody>
          <a:bodyPr>
            <a:normAutofit/>
          </a:bodyPr>
          <a:lstStyle/>
          <a:p>
            <a:pPr algn="ctr" eaLnBrk="1" fontAlgn="auto" hangingPunct="1">
              <a:spcAft>
                <a:spcPts val="0"/>
              </a:spcAft>
              <a:defRPr/>
            </a:pPr>
            <a:r>
              <a:rPr lang="en-US" sz="2400" dirty="0">
                <a:solidFill>
                  <a:srgbClr val="C00000"/>
                </a:solidFill>
                <a:latin typeface="Century Schoolbook" panose="02040604050505020304" pitchFamily="18" charset="0"/>
              </a:rPr>
              <a:t>The logical evolution of the </a:t>
            </a:r>
            <a:r>
              <a:rPr lang="en-US" sz="2400" dirty="0" err="1">
                <a:solidFill>
                  <a:srgbClr val="C00000"/>
                </a:solidFill>
                <a:latin typeface="Century Schoolbook" panose="02040604050505020304" pitchFamily="18" charset="0"/>
              </a:rPr>
              <a:t>ttdcs</a:t>
            </a:r>
            <a:r>
              <a:rPr lang="en-US" sz="2400" dirty="0">
                <a:solidFill>
                  <a:srgbClr val="C00000"/>
                </a:solidFill>
                <a:latin typeface="Century Schoolbook" panose="02040604050505020304" pitchFamily="18" charset="0"/>
              </a:rPr>
              <a:t> technology philosophy</a:t>
            </a:r>
          </a:p>
        </p:txBody>
      </p:sp>
      <p:sp>
        <p:nvSpPr>
          <p:cNvPr id="5125" name="Rectangle 5"/>
          <p:cNvSpPr>
            <a:spLocks noGrp="1" noChangeArrowheads="1"/>
          </p:cNvSpPr>
          <p:nvPr>
            <p:ph type="body" idx="4294967295"/>
          </p:nvPr>
        </p:nvSpPr>
        <p:spPr>
          <a:xfrm>
            <a:off x="-407405" y="376851"/>
            <a:ext cx="5359652" cy="6257925"/>
          </a:xfrm>
        </p:spPr>
        <p:txBody>
          <a:bodyPr>
            <a:normAutofit/>
          </a:bodyPr>
          <a:lstStyle/>
          <a:p>
            <a:pPr marL="548640" indent="-411480" algn="just" eaLnBrk="1" fontAlgn="auto" hangingPunct="1">
              <a:spcAft>
                <a:spcPts val="0"/>
              </a:spcAft>
              <a:buClr>
                <a:schemeClr val="bg1"/>
              </a:buClr>
              <a:buFont typeface="Wingdings 2"/>
              <a:buNone/>
              <a:defRPr/>
            </a:pPr>
            <a:r>
              <a:rPr lang="en-US" dirty="0">
                <a:solidFill>
                  <a:schemeClr val="bg1"/>
                </a:solidFill>
                <a:latin typeface="+mj-lt"/>
              </a:rPr>
              <a:t>     </a:t>
            </a:r>
            <a:r>
              <a:rPr lang="en-US" dirty="0">
                <a:solidFill>
                  <a:schemeClr val="bg1"/>
                </a:solidFill>
                <a:latin typeface="Century Schoolbook" panose="02040604050505020304" pitchFamily="18" charset="0"/>
              </a:rPr>
              <a:t>Using the TTDCS concept as an enabling technology, Tueor has designed the first fully secure computer system. </a:t>
            </a:r>
          </a:p>
          <a:p>
            <a:pPr marL="548640" indent="-411480" algn="just" eaLnBrk="1" fontAlgn="auto" hangingPunct="1">
              <a:spcAft>
                <a:spcPts val="0"/>
              </a:spcAft>
              <a:buClr>
                <a:schemeClr val="bg1"/>
              </a:buClr>
              <a:buFont typeface="Wingdings 2"/>
              <a:buNone/>
              <a:defRPr/>
            </a:pPr>
            <a:endParaRPr lang="en-US" dirty="0">
              <a:solidFill>
                <a:schemeClr val="bg1"/>
              </a:solidFill>
              <a:latin typeface="Century Schoolbook" panose="02040604050505020304" pitchFamily="18" charset="0"/>
            </a:endParaRPr>
          </a:p>
          <a:p>
            <a:pPr marL="548640" indent="-411480" algn="just" eaLnBrk="1" fontAlgn="auto" hangingPunct="1">
              <a:spcAft>
                <a:spcPts val="0"/>
              </a:spcAft>
              <a:buClr>
                <a:schemeClr val="bg1"/>
              </a:buClr>
              <a:buFont typeface="Wingdings 2"/>
              <a:buNone/>
              <a:defRPr/>
            </a:pPr>
            <a:r>
              <a:rPr lang="en-US" dirty="0">
                <a:solidFill>
                  <a:schemeClr val="bg1"/>
                </a:solidFill>
                <a:latin typeface="Century Schoolbook" panose="02040604050505020304" pitchFamily="18" charset="0"/>
              </a:rPr>
              <a:t>      It is based on a hardware solution that is completely impervious to any form of real-time hacking or time-delay intrusions.</a:t>
            </a:r>
          </a:p>
        </p:txBody>
      </p:sp>
      <p:sp>
        <p:nvSpPr>
          <p:cNvPr id="34823" name="Rectangle 10"/>
          <p:cNvSpPr>
            <a:spLocks noChangeArrowheads="1"/>
          </p:cNvSpPr>
          <p:nvPr/>
        </p:nvSpPr>
        <p:spPr bwMode="auto">
          <a:xfrm>
            <a:off x="152400" y="1905000"/>
            <a:ext cx="88677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endParaRPr lang="en-US" b="1" i="1" dirty="0">
              <a:solidFill>
                <a:schemeClr val="bg1"/>
              </a:solidFill>
              <a:latin typeface="Lucida Sans" panose="020B0602030504020204" pitchFamily="34" charset="0"/>
            </a:endParaRPr>
          </a:p>
          <a:p>
            <a:pPr eaLnBrk="1" hangingPunct="1"/>
            <a:endParaRPr lang="en-US" dirty="0">
              <a:solidFill>
                <a:schemeClr val="bg1"/>
              </a:solidFill>
              <a:latin typeface="Lucida Sans" panose="020B0602030504020204" pitchFamily="34" charset="0"/>
            </a:endParaRPr>
          </a:p>
          <a:p>
            <a:pPr eaLnBrk="1" hangingPunct="1"/>
            <a:endParaRPr lang="en-US" dirty="0">
              <a:solidFill>
                <a:schemeClr val="bg1"/>
              </a:solidFill>
              <a:latin typeface="Lucida Sans" panose="020B0602030504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
            <a:ext cx="2581275" cy="174307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475" y="2233612"/>
            <a:ext cx="3859700" cy="3334269"/>
          </a:xfrm>
          <a:prstGeom prst="rect">
            <a:avLst/>
          </a:prstGeom>
        </p:spPr>
      </p:pic>
    </p:spTree>
    <p:extLst>
      <p:ext uri="{BB962C8B-B14F-4D97-AF65-F5344CB8AC3E}">
        <p14:creationId xmlns:p14="http://schemas.microsoft.com/office/powerpoint/2010/main" val="1241277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normAutofit/>
          </a:bodyPr>
          <a:lstStyle/>
          <a:p>
            <a:pPr algn="ctr" eaLnBrk="1" fontAlgn="auto" hangingPunct="1">
              <a:spcAft>
                <a:spcPts val="0"/>
              </a:spcAft>
              <a:defRPr/>
            </a:pPr>
            <a:r>
              <a:rPr lang="en-US" sz="2400" dirty="0">
                <a:solidFill>
                  <a:srgbClr val="C00000"/>
                </a:solidFill>
                <a:latin typeface="Century Schoolbook" panose="02040604050505020304" pitchFamily="18" charset="0"/>
              </a:rPr>
              <a:t>Tueor Technologies Advanced concept security (</a:t>
            </a:r>
            <a:r>
              <a:rPr lang="en-US" sz="2400" dirty="0" err="1">
                <a:solidFill>
                  <a:srgbClr val="C00000"/>
                </a:solidFill>
                <a:latin typeface="Century Schoolbook" panose="02040604050505020304" pitchFamily="18" charset="0"/>
              </a:rPr>
              <a:t>ttacs</a:t>
            </a:r>
            <a:r>
              <a:rPr lang="en-US" sz="2400" dirty="0">
                <a:solidFill>
                  <a:srgbClr val="C00000"/>
                </a:solidFill>
                <a:latin typeface="Century Schoolbook" panose="02040604050505020304" pitchFamily="18" charset="0"/>
              </a:rPr>
              <a:t>)</a:t>
            </a:r>
            <a:br>
              <a:rPr lang="en-US" sz="2400" dirty="0">
                <a:solidFill>
                  <a:srgbClr val="C00000"/>
                </a:solidFill>
                <a:latin typeface="Century Schoolbook" panose="02040604050505020304" pitchFamily="18" charset="0"/>
              </a:rPr>
            </a:br>
            <a:r>
              <a:rPr lang="en-US" sz="2400" dirty="0">
                <a:solidFill>
                  <a:srgbClr val="C00000"/>
                </a:solidFill>
                <a:latin typeface="Century Schoolbook" panose="02040604050505020304" pitchFamily="18" charset="0"/>
              </a:rPr>
              <a:t>computer system </a:t>
            </a:r>
          </a:p>
        </p:txBody>
      </p:sp>
      <p:sp>
        <p:nvSpPr>
          <p:cNvPr id="5125" name="Rectangle 5"/>
          <p:cNvSpPr>
            <a:spLocks noGrp="1" noChangeArrowheads="1"/>
          </p:cNvSpPr>
          <p:nvPr>
            <p:ph type="body" idx="4294967295"/>
          </p:nvPr>
        </p:nvSpPr>
        <p:spPr>
          <a:xfrm>
            <a:off x="409" y="1676399"/>
            <a:ext cx="5549365" cy="4548187"/>
          </a:xfrm>
        </p:spPr>
        <p:txBody>
          <a:bodyPr>
            <a:normAutofit/>
          </a:bodyPr>
          <a:lstStyle/>
          <a:p>
            <a:pPr marL="548640" indent="-411480" algn="just" eaLnBrk="1" fontAlgn="auto" hangingPunct="1">
              <a:spcAft>
                <a:spcPts val="0"/>
              </a:spcAft>
              <a:buClr>
                <a:schemeClr val="bg1"/>
              </a:buClr>
              <a:buFont typeface="Wingdings 2"/>
              <a:buNone/>
              <a:defRPr/>
            </a:pPr>
            <a:r>
              <a:rPr lang="en-US" sz="1800" dirty="0">
                <a:solidFill>
                  <a:schemeClr val="bg1"/>
                </a:solidFill>
                <a:latin typeface="Century Schoolbook" panose="02040604050505020304" pitchFamily="18" charset="0"/>
              </a:rPr>
              <a:t>      The system is based on the dual-pronged concept of using distributed computing while physically cloistering anything that could infect or attack any program.</a:t>
            </a:r>
          </a:p>
          <a:p>
            <a:pPr marL="548640" indent="-411480" algn="just" eaLnBrk="1" fontAlgn="auto" hangingPunct="1">
              <a:spcAft>
                <a:spcPts val="0"/>
              </a:spcAft>
              <a:buClr>
                <a:schemeClr val="bg1"/>
              </a:buClr>
              <a:buFont typeface="Wingdings 2"/>
              <a:buNone/>
              <a:defRPr/>
            </a:pPr>
            <a:endParaRPr lang="en-US" sz="1800" dirty="0">
              <a:solidFill>
                <a:schemeClr val="bg1"/>
              </a:solidFill>
              <a:latin typeface="Century Schoolbook" panose="02040604050505020304" pitchFamily="18" charset="0"/>
            </a:endParaRPr>
          </a:p>
          <a:p>
            <a:pPr marL="548640" indent="-411480" algn="just" eaLnBrk="1" fontAlgn="auto" hangingPunct="1">
              <a:spcAft>
                <a:spcPts val="0"/>
              </a:spcAft>
              <a:buClr>
                <a:schemeClr val="bg1"/>
              </a:buClr>
              <a:buFont typeface="Wingdings 2"/>
              <a:buNone/>
              <a:defRPr/>
            </a:pPr>
            <a:r>
              <a:rPr lang="en-US" sz="1800" dirty="0">
                <a:solidFill>
                  <a:schemeClr val="bg1"/>
                </a:solidFill>
                <a:latin typeface="Century Schoolbook" panose="02040604050505020304" pitchFamily="18" charset="0"/>
              </a:rPr>
              <a:t>      (The only way the TTACS workstation or server-driven system can be violated is through the active participation of the operator, or a physical break-in to the system itself)</a:t>
            </a:r>
          </a:p>
        </p:txBody>
      </p:sp>
      <p:sp>
        <p:nvSpPr>
          <p:cNvPr id="34823" name="Rectangle 10"/>
          <p:cNvSpPr>
            <a:spLocks noChangeArrowheads="1"/>
          </p:cNvSpPr>
          <p:nvPr/>
        </p:nvSpPr>
        <p:spPr bwMode="auto">
          <a:xfrm>
            <a:off x="152400" y="1905000"/>
            <a:ext cx="8867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dirty="0">
              <a:solidFill>
                <a:schemeClr val="bg1"/>
              </a:solidFill>
              <a:latin typeface="Lucida Sans" panose="020B0602030504020204" pitchFamily="34" charset="0"/>
            </a:endParaRPr>
          </a:p>
          <a:p>
            <a:pPr eaLnBrk="1" hangingPunct="1"/>
            <a:endParaRPr lang="en-US" dirty="0">
              <a:solidFill>
                <a:schemeClr val="bg1"/>
              </a:solidFill>
              <a:latin typeface="Lucida Sans" panose="020B0602030504020204" pitchFamily="34" charset="0"/>
            </a:endParaRPr>
          </a:p>
        </p:txBody>
      </p:sp>
      <p:pic>
        <p:nvPicPr>
          <p:cNvPr id="10"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6768" y="2783622"/>
            <a:ext cx="2652713" cy="191293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94" y="142875"/>
            <a:ext cx="2478481" cy="1714500"/>
          </a:xfrm>
          <a:prstGeom prst="rect">
            <a:avLst/>
          </a:prstGeom>
        </p:spPr>
      </p:pic>
    </p:spTree>
    <p:extLst>
      <p:ext uri="{BB962C8B-B14F-4D97-AF65-F5344CB8AC3E}">
        <p14:creationId xmlns:p14="http://schemas.microsoft.com/office/powerpoint/2010/main" val="3189775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normAutofit/>
          </a:bodyPr>
          <a:lstStyle/>
          <a:p>
            <a:pPr algn="ctr">
              <a:defRPr/>
            </a:pPr>
            <a:r>
              <a:rPr lang="en-US" sz="2400" dirty="0">
                <a:solidFill>
                  <a:srgbClr val="C00000"/>
                </a:solidFill>
                <a:latin typeface="Century Schoolbook" panose="02040604050505020304" pitchFamily="18" charset="0"/>
              </a:rPr>
              <a:t>Tueor Technologies Advanced concept security (</a:t>
            </a:r>
            <a:r>
              <a:rPr lang="en-US" sz="2400" dirty="0" err="1">
                <a:solidFill>
                  <a:srgbClr val="C00000"/>
                </a:solidFill>
                <a:latin typeface="Century Schoolbook" panose="02040604050505020304" pitchFamily="18" charset="0"/>
              </a:rPr>
              <a:t>ttacs</a:t>
            </a:r>
            <a:r>
              <a:rPr lang="en-US" sz="2400" dirty="0">
                <a:solidFill>
                  <a:srgbClr val="C00000"/>
                </a:solidFill>
                <a:latin typeface="Century Schoolbook" panose="02040604050505020304" pitchFamily="18" charset="0"/>
              </a:rPr>
              <a:t>)</a:t>
            </a:r>
            <a:br>
              <a:rPr lang="en-US" sz="2400" dirty="0">
                <a:solidFill>
                  <a:srgbClr val="C00000"/>
                </a:solidFill>
                <a:latin typeface="Century Schoolbook" panose="02040604050505020304" pitchFamily="18" charset="0"/>
              </a:rPr>
            </a:br>
            <a:r>
              <a:rPr lang="en-US" sz="2400" dirty="0">
                <a:solidFill>
                  <a:srgbClr val="C00000"/>
                </a:solidFill>
                <a:latin typeface="Century Schoolbook" panose="02040604050505020304" pitchFamily="18" charset="0"/>
              </a:rPr>
              <a:t>computer system </a:t>
            </a:r>
          </a:p>
        </p:txBody>
      </p:sp>
      <p:sp>
        <p:nvSpPr>
          <p:cNvPr id="5125" name="Rectangle 5"/>
          <p:cNvSpPr>
            <a:spLocks noGrp="1" noChangeArrowheads="1"/>
          </p:cNvSpPr>
          <p:nvPr>
            <p:ph type="body" idx="4294967295"/>
          </p:nvPr>
        </p:nvSpPr>
        <p:spPr>
          <a:xfrm>
            <a:off x="0" y="1893888"/>
            <a:ext cx="8496300" cy="4478337"/>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34823" name="Rectangle 10"/>
          <p:cNvSpPr>
            <a:spLocks noChangeArrowheads="1"/>
          </p:cNvSpPr>
          <p:nvPr/>
        </p:nvSpPr>
        <p:spPr bwMode="auto">
          <a:xfrm>
            <a:off x="152400" y="1905000"/>
            <a:ext cx="8867775"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just" eaLnBrk="1" hangingPunct="1"/>
            <a:r>
              <a:rPr lang="en-US" sz="2000" dirty="0">
                <a:solidFill>
                  <a:schemeClr val="bg1"/>
                </a:solidFill>
                <a:latin typeface="Century Schoolbook" panose="02040604050505020304" pitchFamily="18" charset="0"/>
              </a:rPr>
              <a:t>Computing has evolved to a state of massive central processing driven by powerful, extremely fast, reasonably priced microprocessors… this is complemented by memory that has experienced exponential increases in capacity with significant reductions in cost and physical size.</a:t>
            </a:r>
          </a:p>
          <a:p>
            <a:pPr algn="just" eaLnBrk="1" hangingPunct="1"/>
            <a:r>
              <a:rPr lang="en-US" sz="2000" dirty="0">
                <a:solidFill>
                  <a:schemeClr val="bg1"/>
                </a:solidFill>
                <a:latin typeface="Century Schoolbook" panose="02040604050505020304" pitchFamily="18" charset="0"/>
              </a:rPr>
              <a:t>       </a:t>
            </a:r>
          </a:p>
          <a:p>
            <a:pPr algn="just" eaLnBrk="1" hangingPunct="1"/>
            <a:r>
              <a:rPr lang="en-US" sz="2000" dirty="0">
                <a:solidFill>
                  <a:schemeClr val="bg1"/>
                </a:solidFill>
                <a:latin typeface="Century Schoolbook" panose="02040604050505020304" pitchFamily="18" charset="0"/>
              </a:rPr>
              <a:t>This powerful central processing capability has fostered extremely complex operating systems and application interfaces which have created the perfect camouflage environment in which ‘hackers’ can function.</a:t>
            </a:r>
          </a:p>
          <a:p>
            <a:pPr algn="just" eaLnBrk="1" hangingPunct="1"/>
            <a:r>
              <a:rPr lang="en-US" sz="2000" dirty="0">
                <a:solidFill>
                  <a:schemeClr val="bg1"/>
                </a:solidFill>
                <a:latin typeface="Century Schoolbook" panose="02040604050505020304" pitchFamily="18" charset="0"/>
              </a:rPr>
              <a:t>       </a:t>
            </a:r>
          </a:p>
          <a:p>
            <a:pPr algn="just" eaLnBrk="1" hangingPunct="1"/>
            <a:r>
              <a:rPr lang="en-US" sz="2000" dirty="0">
                <a:solidFill>
                  <a:schemeClr val="bg1"/>
                </a:solidFill>
                <a:latin typeface="Century Schoolbook" panose="02040604050505020304" pitchFamily="18" charset="0"/>
              </a:rPr>
              <a:t>The only current defense against remote cyber attack other than cloistered isolation is software and since all software can be defeated by newer software there exists the continuing spiral of security software being layered on hacking software, etc.,  etc., and so on.</a:t>
            </a:r>
          </a:p>
          <a:p>
            <a:pPr eaLnBrk="1" hangingPunct="1"/>
            <a:endParaRPr lang="en-US" dirty="0">
              <a:solidFill>
                <a:schemeClr val="bg1"/>
              </a:solidFill>
              <a:latin typeface="Lucida Sans" panose="020B0602030504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94" y="142875"/>
            <a:ext cx="2478481" cy="1714500"/>
          </a:xfrm>
          <a:prstGeom prst="rect">
            <a:avLst/>
          </a:prstGeom>
        </p:spPr>
      </p:pic>
    </p:spTree>
    <p:extLst>
      <p:ext uri="{BB962C8B-B14F-4D97-AF65-F5344CB8AC3E}">
        <p14:creationId xmlns:p14="http://schemas.microsoft.com/office/powerpoint/2010/main" val="4111106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solidFill>
                <a:prstClr val="white"/>
              </a:solidFill>
            </a:endParaRPr>
          </a:p>
        </p:txBody>
      </p:sp>
      <p:sp>
        <p:nvSpPr>
          <p:cNvPr id="5124" name="Rectangle 4"/>
          <p:cNvSpPr>
            <a:spLocks noGrp="1" noChangeArrowheads="1"/>
          </p:cNvSpPr>
          <p:nvPr>
            <p:ph type="title" idx="4294967295"/>
          </p:nvPr>
        </p:nvSpPr>
        <p:spPr>
          <a:xfrm>
            <a:off x="2733675" y="228600"/>
            <a:ext cx="6410325" cy="1447800"/>
          </a:xfrm>
        </p:spPr>
        <p:txBody>
          <a:bodyPr>
            <a:normAutofit/>
          </a:bodyPr>
          <a:lstStyle/>
          <a:p>
            <a:pPr algn="ctr">
              <a:defRPr/>
            </a:pPr>
            <a:r>
              <a:rPr lang="en-US" sz="2400" dirty="0">
                <a:solidFill>
                  <a:srgbClr val="C00000"/>
                </a:solidFill>
                <a:latin typeface="Century Schoolbook" panose="02040604050505020304" pitchFamily="18" charset="0"/>
              </a:rPr>
              <a:t>Tueor Technologies Advanced concept security (</a:t>
            </a:r>
            <a:r>
              <a:rPr lang="en-US" sz="2400" dirty="0" err="1">
                <a:solidFill>
                  <a:srgbClr val="C00000"/>
                </a:solidFill>
                <a:latin typeface="Century Schoolbook" panose="02040604050505020304" pitchFamily="18" charset="0"/>
              </a:rPr>
              <a:t>ttacs</a:t>
            </a:r>
            <a:r>
              <a:rPr lang="en-US" sz="2400" dirty="0">
                <a:solidFill>
                  <a:srgbClr val="C00000"/>
                </a:solidFill>
                <a:latin typeface="Century Schoolbook" panose="02040604050505020304" pitchFamily="18" charset="0"/>
              </a:rPr>
              <a:t>)</a:t>
            </a:r>
            <a:br>
              <a:rPr lang="en-US" sz="2400" dirty="0">
                <a:solidFill>
                  <a:srgbClr val="C00000"/>
                </a:solidFill>
                <a:latin typeface="Century Schoolbook" panose="02040604050505020304" pitchFamily="18" charset="0"/>
              </a:rPr>
            </a:br>
            <a:r>
              <a:rPr lang="en-US" sz="2400" dirty="0">
                <a:solidFill>
                  <a:srgbClr val="C00000"/>
                </a:solidFill>
                <a:latin typeface="Century Schoolbook" panose="02040604050505020304" pitchFamily="18" charset="0"/>
              </a:rPr>
              <a:t>computer system  </a:t>
            </a:r>
          </a:p>
        </p:txBody>
      </p:sp>
      <p:sp>
        <p:nvSpPr>
          <p:cNvPr id="5125" name="Rectangle 5"/>
          <p:cNvSpPr>
            <a:spLocks noGrp="1" noChangeArrowheads="1"/>
          </p:cNvSpPr>
          <p:nvPr>
            <p:ph type="body" idx="4294967295"/>
          </p:nvPr>
        </p:nvSpPr>
        <p:spPr>
          <a:xfrm>
            <a:off x="0" y="1893888"/>
            <a:ext cx="8496300" cy="4478337"/>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94" y="142875"/>
            <a:ext cx="2478481" cy="1714500"/>
          </a:xfrm>
          <a:prstGeom prst="rect">
            <a:avLst/>
          </a:prstGeom>
        </p:spPr>
      </p:pic>
      <p:sp>
        <p:nvSpPr>
          <p:cNvPr id="2" name="Rectangle 1"/>
          <p:cNvSpPr/>
          <p:nvPr/>
        </p:nvSpPr>
        <p:spPr>
          <a:xfrm>
            <a:off x="0" y="2137386"/>
            <a:ext cx="8783370" cy="3170099"/>
          </a:xfrm>
          <a:prstGeom prst="rect">
            <a:avLst/>
          </a:prstGeom>
        </p:spPr>
        <p:txBody>
          <a:bodyPr wrap="square">
            <a:spAutoFit/>
          </a:bodyPr>
          <a:lstStyle/>
          <a:p>
            <a:pPr marL="548640" indent="-41148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Cyber crime has increased 4000% since 1997  (Carnegie-Mellon CERT)</a:t>
            </a:r>
          </a:p>
          <a:p>
            <a:pPr marL="548640" indent="-41148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50 million Americans suffered identity theft from 2002-2009 (FTC)</a:t>
            </a:r>
          </a:p>
          <a:p>
            <a:pPr marL="548640" indent="-41148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1 in 10 emails infected with ‘backdoors or Trojans”-RATS- (OECD)</a:t>
            </a:r>
          </a:p>
          <a:p>
            <a:pPr marL="548640" indent="-41148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OECD estimates that 400 million PCs controlled by RATS globally</a:t>
            </a:r>
          </a:p>
          <a:p>
            <a:pPr marL="548640" indent="-411480" eaLnBrk="1" fontAlgn="auto" hangingPunct="1">
              <a:spcAft>
                <a:spcPts val="0"/>
              </a:spcAft>
              <a:buClr>
                <a:schemeClr val="bg1"/>
              </a:buClr>
              <a:buFont typeface="Wingdings 2"/>
              <a:buNone/>
              <a:defRPr/>
            </a:pPr>
            <a:endParaRPr lang="en-US" sz="2000" dirty="0">
              <a:solidFill>
                <a:schemeClr val="bg1"/>
              </a:solidFill>
              <a:latin typeface="Century Schoolbook" panose="02040604050505020304" pitchFamily="18" charset="0"/>
            </a:endParaRPr>
          </a:p>
          <a:p>
            <a:pPr marL="548640" indent="-411480" eaLnBrk="1" fontAlgn="auto" hangingPunct="1">
              <a:spcAft>
                <a:spcPts val="0"/>
              </a:spcAft>
              <a:buClr>
                <a:schemeClr val="bg1"/>
              </a:buClr>
              <a:buFont typeface="Wingdings 2"/>
              <a:buNone/>
              <a:defRPr/>
            </a:pPr>
            <a:r>
              <a:rPr lang="en-US" sz="2000" dirty="0">
                <a:solidFill>
                  <a:schemeClr val="bg1"/>
                </a:solidFill>
                <a:latin typeface="Century Schoolbook" panose="02040604050505020304" pitchFamily="18" charset="0"/>
              </a:rPr>
              <a:t>“…We know from reliable intelligence that terrorist groups are not only using cyber-crime to fund their activities, but are studying how to use information attacks to undermine critical US infrastructures” (K. Silva, </a:t>
            </a:r>
            <a:r>
              <a:rPr lang="en-US" sz="2000" dirty="0" err="1">
                <a:solidFill>
                  <a:schemeClr val="bg1"/>
                </a:solidFill>
                <a:latin typeface="Century Schoolbook" panose="02040604050505020304" pitchFamily="18" charset="0"/>
              </a:rPr>
              <a:t>CoB</a:t>
            </a:r>
            <a:r>
              <a:rPr lang="en-US" sz="2000" dirty="0">
                <a:solidFill>
                  <a:schemeClr val="bg1"/>
                </a:solidFill>
                <a:latin typeface="Century Schoolbook" panose="02040604050505020304" pitchFamily="18" charset="0"/>
              </a:rPr>
              <a:t>,  Internet Security Alliance)</a:t>
            </a:r>
          </a:p>
        </p:txBody>
      </p:sp>
    </p:spTree>
    <p:extLst>
      <p:ext uri="{BB962C8B-B14F-4D97-AF65-F5344CB8AC3E}">
        <p14:creationId xmlns:p14="http://schemas.microsoft.com/office/powerpoint/2010/main" val="1443411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normAutofit/>
          </a:bodyPr>
          <a:lstStyle/>
          <a:p>
            <a:pPr algn="ctr">
              <a:defRPr/>
            </a:pPr>
            <a:r>
              <a:rPr lang="en-US" sz="2400" dirty="0">
                <a:solidFill>
                  <a:srgbClr val="C00000"/>
                </a:solidFill>
                <a:latin typeface="Century Schoolbook" panose="02040604050505020304" pitchFamily="18" charset="0"/>
              </a:rPr>
              <a:t>Tueor Technologies Advanced concept security (</a:t>
            </a:r>
            <a:r>
              <a:rPr lang="en-US" sz="2400" dirty="0" err="1">
                <a:solidFill>
                  <a:srgbClr val="C00000"/>
                </a:solidFill>
                <a:latin typeface="Century Schoolbook" panose="02040604050505020304" pitchFamily="18" charset="0"/>
              </a:rPr>
              <a:t>ttacs</a:t>
            </a:r>
            <a:r>
              <a:rPr lang="en-US" sz="2400" dirty="0">
                <a:solidFill>
                  <a:srgbClr val="C00000"/>
                </a:solidFill>
                <a:latin typeface="Century Schoolbook" panose="02040604050505020304" pitchFamily="18" charset="0"/>
              </a:rPr>
              <a:t>)</a:t>
            </a:r>
            <a:br>
              <a:rPr lang="en-US" sz="2400" dirty="0">
                <a:solidFill>
                  <a:srgbClr val="C00000"/>
                </a:solidFill>
                <a:latin typeface="Century Schoolbook" panose="02040604050505020304" pitchFamily="18" charset="0"/>
              </a:rPr>
            </a:br>
            <a:r>
              <a:rPr lang="en-US" sz="2400" dirty="0">
                <a:solidFill>
                  <a:srgbClr val="C00000"/>
                </a:solidFill>
                <a:latin typeface="Century Schoolbook" panose="02040604050505020304" pitchFamily="18" charset="0"/>
              </a:rPr>
              <a:t>computer system </a:t>
            </a:r>
          </a:p>
        </p:txBody>
      </p:sp>
      <p:sp>
        <p:nvSpPr>
          <p:cNvPr id="5125" name="Rectangle 5"/>
          <p:cNvSpPr>
            <a:spLocks noGrp="1" noChangeArrowheads="1"/>
          </p:cNvSpPr>
          <p:nvPr>
            <p:ph type="body" idx="4294967295"/>
          </p:nvPr>
        </p:nvSpPr>
        <p:spPr>
          <a:xfrm>
            <a:off x="0" y="1893888"/>
            <a:ext cx="8496300" cy="4478337"/>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94" y="142875"/>
            <a:ext cx="2478481" cy="1714500"/>
          </a:xfrm>
          <a:prstGeom prst="rect">
            <a:avLst/>
          </a:prstGeom>
        </p:spPr>
      </p:pic>
      <p:sp>
        <p:nvSpPr>
          <p:cNvPr id="2" name="Rectangle 1"/>
          <p:cNvSpPr/>
          <p:nvPr/>
        </p:nvSpPr>
        <p:spPr>
          <a:xfrm>
            <a:off x="152400" y="2039143"/>
            <a:ext cx="8783370" cy="3785652"/>
          </a:xfrm>
          <a:prstGeom prst="rect">
            <a:avLst/>
          </a:prstGeom>
        </p:spPr>
        <p:txBody>
          <a:bodyPr wrap="square">
            <a:spAutoFit/>
          </a:bodyPr>
          <a:lstStyle/>
          <a:p>
            <a:pPr marL="594360" indent="-45720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Iron-clad security benefits.</a:t>
            </a:r>
          </a:p>
          <a:p>
            <a:pPr marL="594360" indent="-45720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No TTACS system can be infiltrated or changed without the direct active support of the operator.</a:t>
            </a:r>
          </a:p>
          <a:p>
            <a:pPr marL="594360" indent="-45720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No active hacking is possible.</a:t>
            </a:r>
          </a:p>
          <a:p>
            <a:pPr marL="594360" indent="-45720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No time-delayed access to any program is possible.</a:t>
            </a:r>
          </a:p>
          <a:p>
            <a:pPr marL="594360" indent="-45720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Protection for the system is HARDWARE based…not SOFTWARE based, hence no possibility of outside attack or intrusion via connectivity.</a:t>
            </a:r>
          </a:p>
          <a:p>
            <a:pPr marL="594360" indent="-45720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Distributed processing eliminates central processor; immediate boots.</a:t>
            </a:r>
          </a:p>
          <a:p>
            <a:pPr marL="594360" indent="-45720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Imminent scalability Limitless multitasking. </a:t>
            </a:r>
          </a:p>
          <a:p>
            <a:pPr marL="594360" indent="-45720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Operates across all known platforms.</a:t>
            </a:r>
          </a:p>
        </p:txBody>
      </p:sp>
    </p:spTree>
    <p:extLst>
      <p:ext uri="{BB962C8B-B14F-4D97-AF65-F5344CB8AC3E}">
        <p14:creationId xmlns:p14="http://schemas.microsoft.com/office/powerpoint/2010/main" val="791690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normAutofit/>
          </a:bodyPr>
          <a:lstStyle/>
          <a:p>
            <a:pPr algn="ctr">
              <a:defRPr/>
            </a:pPr>
            <a:r>
              <a:rPr lang="en-US" sz="2400" dirty="0">
                <a:solidFill>
                  <a:srgbClr val="C00000"/>
                </a:solidFill>
                <a:latin typeface="Century Schoolbook" panose="02040604050505020304" pitchFamily="18" charset="0"/>
              </a:rPr>
              <a:t>Tueor Technologies Advanced concept security (</a:t>
            </a:r>
            <a:r>
              <a:rPr lang="en-US" sz="2400" dirty="0" err="1">
                <a:solidFill>
                  <a:srgbClr val="C00000"/>
                </a:solidFill>
                <a:latin typeface="Century Schoolbook" panose="02040604050505020304" pitchFamily="18" charset="0"/>
              </a:rPr>
              <a:t>ttacs</a:t>
            </a:r>
            <a:r>
              <a:rPr lang="en-US" sz="2400" dirty="0">
                <a:solidFill>
                  <a:srgbClr val="C00000"/>
                </a:solidFill>
                <a:latin typeface="Century Schoolbook" panose="02040604050505020304" pitchFamily="18" charset="0"/>
              </a:rPr>
              <a:t>)</a:t>
            </a:r>
            <a:br>
              <a:rPr lang="en-US" sz="2400" dirty="0">
                <a:solidFill>
                  <a:srgbClr val="C00000"/>
                </a:solidFill>
                <a:latin typeface="Century Schoolbook" panose="02040604050505020304" pitchFamily="18" charset="0"/>
              </a:rPr>
            </a:br>
            <a:r>
              <a:rPr lang="en-US" sz="2400" dirty="0">
                <a:solidFill>
                  <a:srgbClr val="C00000"/>
                </a:solidFill>
                <a:latin typeface="Century Schoolbook" panose="02040604050505020304" pitchFamily="18" charset="0"/>
              </a:rPr>
              <a:t>computer system </a:t>
            </a:r>
          </a:p>
        </p:txBody>
      </p:sp>
      <p:sp>
        <p:nvSpPr>
          <p:cNvPr id="5125" name="Rectangle 5"/>
          <p:cNvSpPr>
            <a:spLocks noGrp="1" noChangeArrowheads="1"/>
          </p:cNvSpPr>
          <p:nvPr>
            <p:ph type="body" idx="4294967295"/>
          </p:nvPr>
        </p:nvSpPr>
        <p:spPr>
          <a:xfrm>
            <a:off x="0" y="1893888"/>
            <a:ext cx="8496300" cy="4478337"/>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94" y="142875"/>
            <a:ext cx="2478481" cy="1714500"/>
          </a:xfrm>
          <a:prstGeom prst="rect">
            <a:avLst/>
          </a:prstGeom>
        </p:spPr>
      </p:pic>
      <p:sp>
        <p:nvSpPr>
          <p:cNvPr id="3" name="Rectangle 2"/>
          <p:cNvSpPr/>
          <p:nvPr/>
        </p:nvSpPr>
        <p:spPr>
          <a:xfrm>
            <a:off x="138112" y="1971675"/>
            <a:ext cx="8867775" cy="2554545"/>
          </a:xfrm>
          <a:prstGeom prst="rect">
            <a:avLst/>
          </a:prstGeom>
        </p:spPr>
        <p:txBody>
          <a:bodyPr wrap="square">
            <a:spAutoFit/>
          </a:bodyPr>
          <a:lstStyle/>
          <a:p>
            <a:pPr marL="548640" indent="-41148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Significant financial benefits.</a:t>
            </a:r>
          </a:p>
          <a:p>
            <a:pPr marL="548640" indent="-41148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Eliminates $100s Billions annually spent on anti-hacking activity.</a:t>
            </a:r>
          </a:p>
          <a:p>
            <a:pPr marL="548640" indent="-41148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Eliminates repetitive hardware upgrades.</a:t>
            </a:r>
          </a:p>
          <a:p>
            <a:pPr marL="548640" indent="-41148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Software can be upgraded selectively.</a:t>
            </a:r>
          </a:p>
          <a:p>
            <a:pPr marL="548640" indent="-41148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Overall cost of TTACS system is lower than current benchmarks.</a:t>
            </a:r>
          </a:p>
          <a:p>
            <a:pPr marL="548640" indent="-41148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Less need for massive processors.</a:t>
            </a:r>
          </a:p>
          <a:p>
            <a:pPr marL="548640" indent="-41148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Commodity costs for most components.</a:t>
            </a:r>
          </a:p>
          <a:p>
            <a:pPr marL="548640" indent="-411480" eaLnBrk="1" fontAlgn="auto" hangingPunct="1">
              <a:spcAft>
                <a:spcPts val="0"/>
              </a:spcAft>
              <a:buClr>
                <a:schemeClr val="bg1"/>
              </a:buClr>
              <a:buFont typeface="Wingdings" panose="05000000000000000000" pitchFamily="2" charset="2"/>
              <a:buChar char="Ø"/>
              <a:defRPr/>
            </a:pPr>
            <a:r>
              <a:rPr lang="en-US" sz="2000" dirty="0">
                <a:solidFill>
                  <a:schemeClr val="bg1"/>
                </a:solidFill>
                <a:latin typeface="Century Schoolbook" panose="02040604050505020304" pitchFamily="18" charset="0"/>
              </a:rPr>
              <a:t>Eliminates costs of actual losses due to hacked information.</a:t>
            </a:r>
          </a:p>
        </p:txBody>
      </p:sp>
    </p:spTree>
    <p:extLst>
      <p:ext uri="{BB962C8B-B14F-4D97-AF65-F5344CB8AC3E}">
        <p14:creationId xmlns:p14="http://schemas.microsoft.com/office/powerpoint/2010/main" val="2937973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normAutofit/>
          </a:bodyPr>
          <a:lstStyle/>
          <a:p>
            <a:pPr algn="ctr">
              <a:defRPr/>
            </a:pPr>
            <a:r>
              <a:rPr lang="en-US" sz="2400" dirty="0">
                <a:solidFill>
                  <a:srgbClr val="C00000"/>
                </a:solidFill>
                <a:latin typeface="Century Schoolbook" panose="02040604050505020304" pitchFamily="18" charset="0"/>
              </a:rPr>
              <a:t>Tueor Technologies Advanced concept security (</a:t>
            </a:r>
            <a:r>
              <a:rPr lang="en-US" sz="2400" dirty="0" err="1">
                <a:solidFill>
                  <a:srgbClr val="C00000"/>
                </a:solidFill>
                <a:latin typeface="Century Schoolbook" panose="02040604050505020304" pitchFamily="18" charset="0"/>
              </a:rPr>
              <a:t>ttacs</a:t>
            </a:r>
            <a:r>
              <a:rPr lang="en-US" sz="2400" dirty="0">
                <a:solidFill>
                  <a:srgbClr val="C00000"/>
                </a:solidFill>
                <a:latin typeface="Century Schoolbook" panose="02040604050505020304" pitchFamily="18" charset="0"/>
              </a:rPr>
              <a:t>)</a:t>
            </a:r>
            <a:br>
              <a:rPr lang="en-US" sz="2400" dirty="0">
                <a:solidFill>
                  <a:srgbClr val="C00000"/>
                </a:solidFill>
                <a:latin typeface="Century Schoolbook" panose="02040604050505020304" pitchFamily="18" charset="0"/>
              </a:rPr>
            </a:br>
            <a:r>
              <a:rPr lang="en-US" sz="2400" dirty="0">
                <a:solidFill>
                  <a:srgbClr val="C00000"/>
                </a:solidFill>
                <a:latin typeface="Century Schoolbook" panose="02040604050505020304" pitchFamily="18" charset="0"/>
              </a:rPr>
              <a:t>computer system </a:t>
            </a:r>
          </a:p>
        </p:txBody>
      </p:sp>
      <p:sp>
        <p:nvSpPr>
          <p:cNvPr id="5125" name="Rectangle 5"/>
          <p:cNvSpPr>
            <a:spLocks noGrp="1" noChangeArrowheads="1"/>
          </p:cNvSpPr>
          <p:nvPr>
            <p:ph type="body" idx="4294967295"/>
          </p:nvPr>
        </p:nvSpPr>
        <p:spPr>
          <a:xfrm>
            <a:off x="0" y="1893888"/>
            <a:ext cx="8496300" cy="4478337"/>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94" y="142875"/>
            <a:ext cx="2478481" cy="1714500"/>
          </a:xfrm>
          <a:prstGeom prst="rect">
            <a:avLst/>
          </a:prstGeom>
        </p:spPr>
      </p:pic>
      <p:sp>
        <p:nvSpPr>
          <p:cNvPr id="2" name="Rectangle 1"/>
          <p:cNvSpPr/>
          <p:nvPr/>
        </p:nvSpPr>
        <p:spPr>
          <a:xfrm>
            <a:off x="90487" y="2053709"/>
            <a:ext cx="5504555" cy="3693319"/>
          </a:xfrm>
          <a:prstGeom prst="rect">
            <a:avLst/>
          </a:prstGeom>
        </p:spPr>
        <p:txBody>
          <a:bodyPr wrap="square">
            <a:spAutoFit/>
          </a:bodyPr>
          <a:lstStyle/>
          <a:p>
            <a:pPr algn="just" eaLnBrk="1" hangingPunct="1"/>
            <a:r>
              <a:rPr lang="en-US" sz="1800" dirty="0">
                <a:solidFill>
                  <a:schemeClr val="bg1"/>
                </a:solidFill>
                <a:latin typeface="Century Schoolbook" panose="02040604050505020304" pitchFamily="18" charset="0"/>
              </a:rPr>
              <a:t>The current prototype application is undergoing a series of tests and simulations to verify the design and functionality of the TTACS design philosophy.</a:t>
            </a:r>
          </a:p>
          <a:p>
            <a:pPr algn="just" eaLnBrk="1" hangingPunct="1"/>
            <a:endParaRPr lang="en-US" sz="1800" dirty="0">
              <a:solidFill>
                <a:schemeClr val="bg1"/>
              </a:solidFill>
              <a:latin typeface="Century Schoolbook" panose="02040604050505020304" pitchFamily="18" charset="0"/>
            </a:endParaRPr>
          </a:p>
          <a:p>
            <a:pPr algn="just" eaLnBrk="1" hangingPunct="1"/>
            <a:r>
              <a:rPr lang="en-US" sz="1800" dirty="0">
                <a:solidFill>
                  <a:schemeClr val="bg1"/>
                </a:solidFill>
                <a:latin typeface="Century Schoolbook" panose="02040604050505020304" pitchFamily="18" charset="0"/>
              </a:rPr>
              <a:t>While continuously connected to the internet for over 9 months, a challenge to “hack” the computer was issued with a financial reward to be given to any successful attack.</a:t>
            </a:r>
          </a:p>
          <a:p>
            <a:pPr algn="just" eaLnBrk="1" hangingPunct="1"/>
            <a:endParaRPr lang="en-US" sz="1800" dirty="0">
              <a:solidFill>
                <a:schemeClr val="bg1"/>
              </a:solidFill>
              <a:latin typeface="Century Schoolbook" panose="02040604050505020304" pitchFamily="18" charset="0"/>
            </a:endParaRPr>
          </a:p>
          <a:p>
            <a:pPr algn="just" eaLnBrk="1" hangingPunct="1"/>
            <a:r>
              <a:rPr lang="en-US" sz="1800" dirty="0">
                <a:solidFill>
                  <a:schemeClr val="bg1"/>
                </a:solidFill>
                <a:latin typeface="Century Schoolbook" panose="02040604050505020304" pitchFamily="18" charset="0"/>
              </a:rPr>
              <a:t>To assist the “hackers” the computers IP address, sign-in password, and target file name and location were provided.  </a:t>
            </a:r>
          </a:p>
        </p:txBody>
      </p:sp>
      <p:pic>
        <p:nvPicPr>
          <p:cNvPr id="9" name="Picture 5" descr="DSC010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432" y="2605417"/>
            <a:ext cx="3123445" cy="259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19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normAutofit/>
          </a:bodyPr>
          <a:lstStyle/>
          <a:p>
            <a:pPr algn="ctr" eaLnBrk="1" fontAlgn="auto" hangingPunct="1">
              <a:spcAft>
                <a:spcPts val="0"/>
              </a:spcAft>
              <a:defRPr/>
            </a:pPr>
            <a:r>
              <a:rPr lang="en-US" sz="2400" dirty="0">
                <a:solidFill>
                  <a:srgbClr val="C00000"/>
                </a:solidFill>
                <a:latin typeface="Century Schoolbook" panose="02040604050505020304" pitchFamily="18" charset="0"/>
              </a:rPr>
              <a:t>Wins advanced concept security (wins </a:t>
            </a:r>
            <a:r>
              <a:rPr lang="en-US" sz="2400" dirty="0" err="1">
                <a:solidFill>
                  <a:srgbClr val="C00000"/>
                </a:solidFill>
                <a:latin typeface="Century Schoolbook" panose="02040604050505020304" pitchFamily="18" charset="0"/>
              </a:rPr>
              <a:t>acs</a:t>
            </a:r>
            <a:r>
              <a:rPr lang="en-US" sz="2400" dirty="0">
                <a:solidFill>
                  <a:srgbClr val="C00000"/>
                </a:solidFill>
                <a:latin typeface="Century Schoolbook" panose="02040604050505020304" pitchFamily="18" charset="0"/>
              </a:rPr>
              <a:t>)</a:t>
            </a:r>
            <a:br>
              <a:rPr lang="en-US" sz="2400" dirty="0">
                <a:solidFill>
                  <a:srgbClr val="C00000"/>
                </a:solidFill>
                <a:latin typeface="Century Schoolbook" panose="02040604050505020304" pitchFamily="18" charset="0"/>
              </a:rPr>
            </a:br>
            <a:r>
              <a:rPr lang="en-US" sz="2400" dirty="0">
                <a:solidFill>
                  <a:srgbClr val="C00000"/>
                </a:solidFill>
                <a:latin typeface="Century Schoolbook" panose="02040604050505020304" pitchFamily="18" charset="0"/>
              </a:rPr>
              <a:t>computer system </a:t>
            </a:r>
          </a:p>
        </p:txBody>
      </p:sp>
      <p:sp>
        <p:nvSpPr>
          <p:cNvPr id="5125" name="Rectangle 5"/>
          <p:cNvSpPr>
            <a:spLocks noGrp="1" noChangeArrowheads="1"/>
          </p:cNvSpPr>
          <p:nvPr>
            <p:ph type="body" idx="4294967295"/>
          </p:nvPr>
        </p:nvSpPr>
        <p:spPr>
          <a:xfrm>
            <a:off x="0" y="1893888"/>
            <a:ext cx="8496300" cy="4478337"/>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94" y="142875"/>
            <a:ext cx="2478481" cy="1714500"/>
          </a:xfrm>
          <a:prstGeom prst="rect">
            <a:avLst/>
          </a:prstGeom>
        </p:spPr>
      </p:pic>
      <p:pic>
        <p:nvPicPr>
          <p:cNvPr id="9" name="Picture 5" descr="DSC010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432" y="2605417"/>
            <a:ext cx="3123445" cy="259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1" y="2334367"/>
            <a:ext cx="5370214" cy="3139321"/>
          </a:xfrm>
          <a:prstGeom prst="rect">
            <a:avLst/>
          </a:prstGeom>
        </p:spPr>
        <p:txBody>
          <a:bodyPr wrap="square">
            <a:spAutoFit/>
          </a:bodyPr>
          <a:lstStyle/>
          <a:p>
            <a:pPr algn="just"/>
            <a:r>
              <a:rPr lang="en-US" sz="1800" dirty="0">
                <a:solidFill>
                  <a:schemeClr val="bg1"/>
                </a:solidFill>
                <a:latin typeface="Century Schoolbook" panose="02040604050505020304" pitchFamily="18" charset="0"/>
              </a:rPr>
              <a:t>Over 400,000 “hits” were recorded world-wide, </a:t>
            </a:r>
            <a:r>
              <a:rPr lang="en-US" sz="1800" u="sng" dirty="0">
                <a:solidFill>
                  <a:srgbClr val="C00000"/>
                </a:solidFill>
                <a:latin typeface="Century Schoolbook" panose="02040604050505020304" pitchFamily="18" charset="0"/>
              </a:rPr>
              <a:t>without a single successful intrusion into the computer</a:t>
            </a:r>
            <a:r>
              <a:rPr lang="en-US" sz="1800" dirty="0">
                <a:solidFill>
                  <a:schemeClr val="bg1"/>
                </a:solidFill>
                <a:latin typeface="Century Schoolbook" panose="02040604050505020304" pitchFamily="18" charset="0"/>
              </a:rPr>
              <a:t>, even though it was used every day for routine work.</a:t>
            </a:r>
          </a:p>
          <a:p>
            <a:pPr algn="just"/>
            <a:endParaRPr lang="en-US" sz="1800" dirty="0">
              <a:solidFill>
                <a:schemeClr val="bg1"/>
              </a:solidFill>
              <a:latin typeface="Century Schoolbook" panose="02040604050505020304" pitchFamily="18" charset="0"/>
            </a:endParaRPr>
          </a:p>
          <a:p>
            <a:pPr algn="just"/>
            <a:r>
              <a:rPr lang="en-US" sz="1800" dirty="0">
                <a:solidFill>
                  <a:schemeClr val="bg1"/>
                </a:solidFill>
                <a:latin typeface="Century Schoolbook" panose="02040604050505020304" pitchFamily="18" charset="0"/>
              </a:rPr>
              <a:t>We know of NO OTHER computer, software or security company in the world that has issued,</a:t>
            </a:r>
          </a:p>
          <a:p>
            <a:pPr algn="just"/>
            <a:r>
              <a:rPr lang="en-US" sz="1800" dirty="0">
                <a:solidFill>
                  <a:schemeClr val="bg1"/>
                </a:solidFill>
                <a:latin typeface="Century Schoolbook" panose="02040604050505020304" pitchFamily="18" charset="0"/>
              </a:rPr>
              <a:t>much less survived, such a challenge since they already know that their software security systems are always vulnerable.  Our hardware-based security system is not.</a:t>
            </a:r>
          </a:p>
        </p:txBody>
      </p:sp>
    </p:spTree>
    <p:extLst>
      <p:ext uri="{BB962C8B-B14F-4D97-AF65-F5344CB8AC3E}">
        <p14:creationId xmlns:p14="http://schemas.microsoft.com/office/powerpoint/2010/main" val="3239487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normAutofit/>
          </a:bodyPr>
          <a:lstStyle/>
          <a:p>
            <a:pPr algn="ctr">
              <a:defRPr/>
            </a:pPr>
            <a:r>
              <a:rPr lang="en-US" sz="2400" dirty="0">
                <a:solidFill>
                  <a:srgbClr val="C00000"/>
                </a:solidFill>
                <a:latin typeface="Century Schoolbook" panose="02040604050505020304" pitchFamily="18" charset="0"/>
              </a:rPr>
              <a:t>Tueor Technologies Advanced concept security (</a:t>
            </a:r>
            <a:r>
              <a:rPr lang="en-US" sz="2400" dirty="0" err="1">
                <a:solidFill>
                  <a:srgbClr val="C00000"/>
                </a:solidFill>
                <a:latin typeface="Century Schoolbook" panose="02040604050505020304" pitchFamily="18" charset="0"/>
              </a:rPr>
              <a:t>ttacs</a:t>
            </a:r>
            <a:r>
              <a:rPr lang="en-US" sz="2400" dirty="0">
                <a:solidFill>
                  <a:srgbClr val="C00000"/>
                </a:solidFill>
                <a:latin typeface="Century Schoolbook" panose="02040604050505020304" pitchFamily="18" charset="0"/>
              </a:rPr>
              <a:t>)</a:t>
            </a:r>
            <a:br>
              <a:rPr lang="en-US" sz="2400" dirty="0">
                <a:solidFill>
                  <a:srgbClr val="C00000"/>
                </a:solidFill>
                <a:latin typeface="Century Schoolbook" panose="02040604050505020304" pitchFamily="18" charset="0"/>
              </a:rPr>
            </a:br>
            <a:r>
              <a:rPr lang="en-US" sz="2400" dirty="0">
                <a:solidFill>
                  <a:srgbClr val="C00000"/>
                </a:solidFill>
                <a:latin typeface="Century Schoolbook" panose="02040604050505020304" pitchFamily="18" charset="0"/>
              </a:rPr>
              <a:t>computer system </a:t>
            </a:r>
          </a:p>
        </p:txBody>
      </p:sp>
      <p:sp>
        <p:nvSpPr>
          <p:cNvPr id="5125" name="Rectangle 5"/>
          <p:cNvSpPr>
            <a:spLocks noGrp="1" noChangeArrowheads="1"/>
          </p:cNvSpPr>
          <p:nvPr>
            <p:ph type="body" idx="4294967295"/>
          </p:nvPr>
        </p:nvSpPr>
        <p:spPr>
          <a:xfrm>
            <a:off x="0" y="1893888"/>
            <a:ext cx="8496300" cy="4478337"/>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94" y="142875"/>
            <a:ext cx="2478481" cy="1714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675" y="2687512"/>
            <a:ext cx="2857500" cy="1609725"/>
          </a:xfrm>
          <a:prstGeom prst="rect">
            <a:avLst/>
          </a:prstGeom>
        </p:spPr>
      </p:pic>
      <p:sp>
        <p:nvSpPr>
          <p:cNvPr id="5" name="TextBox 4"/>
          <p:cNvSpPr txBox="1"/>
          <p:nvPr/>
        </p:nvSpPr>
        <p:spPr>
          <a:xfrm>
            <a:off x="152400" y="2082297"/>
            <a:ext cx="5913422" cy="3477875"/>
          </a:xfrm>
          <a:prstGeom prst="rect">
            <a:avLst/>
          </a:prstGeom>
          <a:noFill/>
        </p:spPr>
        <p:txBody>
          <a:bodyPr wrap="square" rtlCol="0">
            <a:spAutoFit/>
          </a:bodyPr>
          <a:lstStyle/>
          <a:p>
            <a:pPr algn="just"/>
            <a:r>
              <a:rPr lang="en-US" sz="2000" dirty="0">
                <a:solidFill>
                  <a:schemeClr val="bg1"/>
                </a:solidFill>
                <a:latin typeface="Century Schoolbook" panose="02040604050505020304" pitchFamily="18" charset="0"/>
              </a:rPr>
              <a:t>The information and lessons learned from this Alpha test have allowed us to continue to logical evolution of the technology, as it relates to computer design and performance.</a:t>
            </a:r>
          </a:p>
          <a:p>
            <a:pPr algn="just"/>
            <a:endParaRPr lang="en-US" sz="2000" dirty="0">
              <a:solidFill>
                <a:schemeClr val="bg1"/>
              </a:solidFill>
              <a:latin typeface="Century Schoolbook" panose="02040604050505020304" pitchFamily="18" charset="0"/>
            </a:endParaRPr>
          </a:p>
          <a:p>
            <a:pPr algn="just"/>
            <a:r>
              <a:rPr lang="en-US" sz="2000" dirty="0">
                <a:solidFill>
                  <a:schemeClr val="bg1"/>
                </a:solidFill>
                <a:latin typeface="Century Schoolbook" panose="02040604050505020304" pitchFamily="18" charset="0"/>
              </a:rPr>
              <a:t>In the near future, we should be able to provide TTACS-based secure computing environments to entire systems and networks world-wide.</a:t>
            </a:r>
          </a:p>
          <a:p>
            <a:pPr algn="just"/>
            <a:endParaRPr lang="en-US" sz="2000" dirty="0">
              <a:solidFill>
                <a:schemeClr val="bg1"/>
              </a:solidFill>
              <a:latin typeface="Century Schoolbook" panose="02040604050505020304" pitchFamily="18" charset="0"/>
            </a:endParaRPr>
          </a:p>
          <a:p>
            <a:pPr algn="just"/>
            <a:r>
              <a:rPr lang="en-US" sz="2000" dirty="0">
                <a:solidFill>
                  <a:schemeClr val="bg1"/>
                </a:solidFill>
                <a:latin typeface="Century Schoolbook" panose="02040604050505020304" pitchFamily="18" charset="0"/>
              </a:rPr>
              <a:t>Through HARDWARE not SOFTWARE based protection, true cyber-security may be achieved.</a:t>
            </a:r>
          </a:p>
        </p:txBody>
      </p:sp>
    </p:spTree>
    <p:extLst>
      <p:ext uri="{BB962C8B-B14F-4D97-AF65-F5344CB8AC3E}">
        <p14:creationId xmlns:p14="http://schemas.microsoft.com/office/powerpoint/2010/main" val="9996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170"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a:defRPr/>
            </a:pPr>
            <a:r>
              <a:rPr lang="en-US" sz="2900" dirty="0">
                <a:solidFill>
                  <a:srgbClr val="C00000"/>
                </a:solidFill>
                <a:latin typeface="Bookman Old Style" pitchFamily="18" charset="0"/>
              </a:rPr>
              <a:t>Tueor technologies     Digital Current System (</a:t>
            </a:r>
            <a:r>
              <a:rPr lang="en-US" sz="2900" dirty="0" err="1">
                <a:solidFill>
                  <a:srgbClr val="C00000"/>
                </a:solidFill>
                <a:latin typeface="Bookman Old Style" pitchFamily="18" charset="0"/>
              </a:rPr>
              <a:t>ttDCS</a:t>
            </a:r>
            <a:r>
              <a:rPr lang="en-US" sz="2900" dirty="0">
                <a:solidFill>
                  <a:srgbClr val="C00000"/>
                </a:solidFill>
                <a:latin typeface="Bookman Old Style" pitchFamily="18" charset="0"/>
              </a:rPr>
              <a:t>)</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algn="ctr" eaLnBrk="1" fontAlgn="auto" hangingPunct="1">
              <a:spcAft>
                <a:spcPts val="0"/>
              </a:spcAft>
              <a:buClr>
                <a:schemeClr val="bg1"/>
              </a:buClr>
              <a:buFont typeface="Wingdings 2"/>
              <a:buNone/>
              <a:defRPr/>
            </a:pPr>
            <a:r>
              <a:rPr lang="en-US" sz="2800" b="1" i="1" dirty="0">
                <a:solidFill>
                  <a:schemeClr val="bg1"/>
                </a:solidFill>
                <a:latin typeface="Century Schoolbook" panose="02040604050505020304" pitchFamily="18" charset="0"/>
              </a:rPr>
              <a:t>The Problem</a:t>
            </a:r>
          </a:p>
          <a:p>
            <a:pPr marL="548640" indent="-411480" algn="ctr" eaLnBrk="1" fontAlgn="auto" hangingPunct="1">
              <a:spcAft>
                <a:spcPts val="0"/>
              </a:spcAft>
              <a:buClr>
                <a:schemeClr val="bg1"/>
              </a:buClr>
              <a:buFont typeface="Wingdings 2"/>
              <a:buNone/>
              <a:defRPr/>
            </a:pPr>
            <a:endParaRPr lang="en-US" b="1" i="1" dirty="0">
              <a:solidFill>
                <a:schemeClr val="bg1"/>
              </a:solidFill>
              <a:latin typeface="+mj-lt"/>
              <a:ea typeface="+mn-ea"/>
            </a:endParaRPr>
          </a:p>
          <a:p>
            <a:pPr marL="868680" lvl="1" indent="-283464" eaLnBrk="1" fontAlgn="auto" hangingPunct="1">
              <a:spcAft>
                <a:spcPts val="0"/>
              </a:spcAft>
              <a:buClr>
                <a:schemeClr val="bg1"/>
              </a:buClr>
              <a:buFont typeface="Wingdings 2"/>
              <a:buNone/>
              <a:defRPr/>
            </a:pPr>
            <a:r>
              <a:rPr lang="en-US" sz="2400" dirty="0">
                <a:solidFill>
                  <a:schemeClr val="bg1"/>
                </a:solidFill>
                <a:latin typeface="Century Schoolbook" panose="02040604050505020304" pitchFamily="18" charset="0"/>
              </a:rPr>
              <a:t>The environment in which land, air or ocean-based electrical and electronic components have to operate and survive can be even harsher and more demanding than the nearly absolute zero, near vacuum of space.</a:t>
            </a:r>
          </a:p>
          <a:p>
            <a:pPr marL="868680" lvl="1" indent="-283464" eaLnBrk="1" fontAlgn="auto" hangingPunct="1">
              <a:spcAft>
                <a:spcPts val="0"/>
              </a:spcAft>
              <a:buClr>
                <a:schemeClr val="bg1"/>
              </a:buClr>
              <a:buFont typeface="Wingdings 2"/>
              <a:buNone/>
              <a:defRPr/>
            </a:pPr>
            <a:endParaRPr lang="en-US" sz="2000" dirty="0">
              <a:solidFill>
                <a:schemeClr val="bg1"/>
              </a:solidFill>
              <a:latin typeface="Century Schoolbook" panose="02040604050505020304" pitchFamily="18" charset="0"/>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
            <a:ext cx="2457450" cy="1743075"/>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eaLnBrk="1" fontAlgn="auto" hangingPunct="1">
              <a:spcAft>
                <a:spcPts val="0"/>
              </a:spcAft>
              <a:defRPr/>
            </a:pPr>
            <a:r>
              <a:rPr lang="en-US" dirty="0">
                <a:solidFill>
                  <a:srgbClr val="C00000"/>
                </a:solidFill>
                <a:latin typeface="Bookman Old Style" pitchFamily="18" charset="0"/>
              </a:rPr>
              <a:t>New opportunities</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857373"/>
            <a:ext cx="8496300" cy="4514851"/>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pic>
        <p:nvPicPr>
          <p:cNvPr id="1028" name="Picture 4" descr="http://tse1.mm.bing.net/th?&amp;id=OIP.M955ed8c9c94be6930d0a11012ff8fd41o0&amp;w=285&amp;h=217&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51771"/>
            <a:ext cx="2714625" cy="16681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0242" y="2099734"/>
            <a:ext cx="7509524" cy="3785652"/>
          </a:xfrm>
          <a:prstGeom prst="rect">
            <a:avLst/>
          </a:prstGeom>
          <a:noFill/>
        </p:spPr>
        <p:txBody>
          <a:bodyPr wrap="square" rtlCol="0">
            <a:spAutoFit/>
          </a:bodyPr>
          <a:lstStyle/>
          <a:p>
            <a:pPr algn="just"/>
            <a:r>
              <a:rPr lang="en-US" sz="2000" dirty="0">
                <a:solidFill>
                  <a:schemeClr val="bg1"/>
                </a:solidFill>
                <a:latin typeface="Century Schoolbook" panose="02040604050505020304" pitchFamily="18" charset="0"/>
              </a:rPr>
              <a:t>Recently, Tueor has been contacted by a legal consortium aware of the capabilities of the Tueor technologies and interested in proactively addressing a new and potentially deadly threat to not only the American Public at large, but also the manufacturers of internal and external medical appliances.</a:t>
            </a:r>
          </a:p>
          <a:p>
            <a:pPr algn="just"/>
            <a:endParaRPr lang="en-US" sz="2000" dirty="0">
              <a:solidFill>
                <a:schemeClr val="bg1"/>
              </a:solidFill>
              <a:latin typeface="Century Schoolbook" panose="02040604050505020304" pitchFamily="18" charset="0"/>
            </a:endParaRPr>
          </a:p>
          <a:p>
            <a:pPr algn="just"/>
            <a:r>
              <a:rPr lang="en-US" sz="2000" dirty="0">
                <a:solidFill>
                  <a:schemeClr val="bg1"/>
                </a:solidFill>
                <a:latin typeface="Century Schoolbook" panose="02040604050505020304" pitchFamily="18" charset="0"/>
              </a:rPr>
              <a:t>Recent policy statements from the U.S. Food and Drug Administration (FDA) has dictated that manufacturers of medical appliances must take immediate and effective steps to prevent the potential of “life hackers” being able to affect or spy on individual medical appliances.</a:t>
            </a:r>
          </a:p>
        </p:txBody>
      </p:sp>
    </p:spTree>
    <p:extLst>
      <p:ext uri="{BB962C8B-B14F-4D97-AF65-F5344CB8AC3E}">
        <p14:creationId xmlns:p14="http://schemas.microsoft.com/office/powerpoint/2010/main" val="765106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eaLnBrk="1" fontAlgn="auto" hangingPunct="1">
              <a:spcAft>
                <a:spcPts val="0"/>
              </a:spcAft>
              <a:defRPr/>
            </a:pPr>
            <a:r>
              <a:rPr lang="en-US" dirty="0">
                <a:solidFill>
                  <a:srgbClr val="C00000"/>
                </a:solidFill>
                <a:latin typeface="Bookman Old Style" pitchFamily="18" charset="0"/>
              </a:rPr>
              <a:t>The deadly potential of</a:t>
            </a:r>
            <a:br>
              <a:rPr lang="en-US" dirty="0">
                <a:solidFill>
                  <a:srgbClr val="C00000"/>
                </a:solidFill>
                <a:latin typeface="Bookman Old Style" pitchFamily="18" charset="0"/>
              </a:rPr>
            </a:br>
            <a:r>
              <a:rPr lang="en-US" dirty="0">
                <a:solidFill>
                  <a:srgbClr val="C00000"/>
                </a:solidFill>
                <a:latin typeface="Bookman Old Style" pitchFamily="18" charset="0"/>
              </a:rPr>
              <a:t>“life hackers”</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857373"/>
            <a:ext cx="8496300" cy="4514851"/>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3" name="TextBox 2"/>
          <p:cNvSpPr txBox="1"/>
          <p:nvPr/>
        </p:nvSpPr>
        <p:spPr>
          <a:xfrm>
            <a:off x="152400" y="2142200"/>
            <a:ext cx="7935037" cy="2554545"/>
          </a:xfrm>
          <a:prstGeom prst="rect">
            <a:avLst/>
          </a:prstGeom>
          <a:noFill/>
        </p:spPr>
        <p:txBody>
          <a:bodyPr wrap="square" rtlCol="0">
            <a:spAutoFit/>
          </a:bodyPr>
          <a:lstStyle/>
          <a:p>
            <a:pPr algn="just"/>
            <a:r>
              <a:rPr lang="en-US" sz="2000" dirty="0">
                <a:solidFill>
                  <a:schemeClr val="bg1"/>
                </a:solidFill>
                <a:latin typeface="Century Schoolbook" panose="02040604050505020304" pitchFamily="18" charset="0"/>
              </a:rPr>
              <a:t>Basically, most implanted medical devices (such as the heart pacemaker/defibrillator pictured above) are, in many ways, just little computers that monitor and control a vital organ.</a:t>
            </a:r>
          </a:p>
          <a:p>
            <a:pPr algn="just"/>
            <a:endParaRPr lang="en-US" sz="2000" dirty="0">
              <a:solidFill>
                <a:schemeClr val="bg1"/>
              </a:solidFill>
              <a:latin typeface="Century Schoolbook" panose="02040604050505020304" pitchFamily="18" charset="0"/>
            </a:endParaRPr>
          </a:p>
          <a:p>
            <a:pPr algn="just"/>
            <a:r>
              <a:rPr lang="en-US" sz="2000" dirty="0">
                <a:solidFill>
                  <a:schemeClr val="bg1"/>
                </a:solidFill>
                <a:latin typeface="Century Schoolbook" panose="02040604050505020304" pitchFamily="18" charset="0"/>
              </a:rPr>
              <a:t>These life-saving units also record and upload vital data on the patient’s health and condition, as well as being able to deliver an electrical “shock” to the heart, if necessary to maintain a proper heartbeat.</a:t>
            </a:r>
          </a:p>
        </p:txBody>
      </p:sp>
      <p:pic>
        <p:nvPicPr>
          <p:cNvPr id="2050" name="Picture 2" descr="http://tse1.mm.bing.net/th?&amp;id=OIP.M967d14e836c2bcd8f7039e87c249e61cH0&amp;w=300&amp;h=199&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2872"/>
            <a:ext cx="2581275" cy="165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54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eaLnBrk="1" fontAlgn="auto" hangingPunct="1">
              <a:spcAft>
                <a:spcPts val="0"/>
              </a:spcAft>
              <a:defRPr/>
            </a:pPr>
            <a:r>
              <a:rPr lang="en-US" dirty="0">
                <a:solidFill>
                  <a:srgbClr val="C00000"/>
                </a:solidFill>
                <a:latin typeface="Bookman Old Style" pitchFamily="18" charset="0"/>
              </a:rPr>
              <a:t>The deadly potential of</a:t>
            </a:r>
            <a:br>
              <a:rPr lang="en-US" dirty="0">
                <a:solidFill>
                  <a:srgbClr val="C00000"/>
                </a:solidFill>
                <a:latin typeface="Bookman Old Style" pitchFamily="18" charset="0"/>
              </a:rPr>
            </a:br>
            <a:r>
              <a:rPr lang="en-US" dirty="0">
                <a:solidFill>
                  <a:srgbClr val="C00000"/>
                </a:solidFill>
                <a:latin typeface="Bookman Old Style" pitchFamily="18" charset="0"/>
              </a:rPr>
              <a:t>“life hackers”</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857373"/>
            <a:ext cx="8496300" cy="4514851"/>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3" name="TextBox 2"/>
          <p:cNvSpPr txBox="1"/>
          <p:nvPr/>
        </p:nvSpPr>
        <p:spPr>
          <a:xfrm>
            <a:off x="240242" y="2099734"/>
            <a:ext cx="7337508" cy="3170099"/>
          </a:xfrm>
          <a:prstGeom prst="rect">
            <a:avLst/>
          </a:prstGeom>
          <a:noFill/>
        </p:spPr>
        <p:txBody>
          <a:bodyPr wrap="square" rtlCol="0">
            <a:spAutoFit/>
          </a:bodyPr>
          <a:lstStyle/>
          <a:p>
            <a:pPr algn="just"/>
            <a:r>
              <a:rPr lang="en-US" sz="2000" dirty="0">
                <a:solidFill>
                  <a:schemeClr val="bg1"/>
                </a:solidFill>
                <a:latin typeface="Century Schoolbook" panose="02040604050505020304" pitchFamily="18" charset="0"/>
              </a:rPr>
              <a:t>Several incidents in the past year have now demonstrated the unfortunate fact that “hackers” can potentially affect the operation of medical devices, pirate the medical information they contain, or even hold the recipient of the device, the recipient’s doctor and even the medical device manufacturer to ransom with the threat of causing an implanted device to malfunction, injuring or killing the recipient via “remote control”, while remaining anonymous.</a:t>
            </a:r>
          </a:p>
          <a:p>
            <a:pPr algn="just"/>
            <a:endParaRPr lang="en-US" sz="2000" dirty="0">
              <a:solidFill>
                <a:schemeClr val="bg1"/>
              </a:solidFill>
              <a:latin typeface="Century Schoolbook" panose="02040604050505020304" pitchFamily="18" charset="0"/>
            </a:endParaRPr>
          </a:p>
          <a:p>
            <a:pPr algn="just"/>
            <a:r>
              <a:rPr lang="en-US" sz="2000" dirty="0">
                <a:solidFill>
                  <a:schemeClr val="bg1"/>
                </a:solidFill>
                <a:latin typeface="Century Schoolbook" panose="02040604050505020304" pitchFamily="18" charset="0"/>
              </a:rPr>
              <a:t>This may sound a bit far-fetched……</a:t>
            </a:r>
            <a:r>
              <a:rPr lang="en-US" sz="2000" dirty="0">
                <a:solidFill>
                  <a:srgbClr val="C00000"/>
                </a:solidFill>
                <a:latin typeface="Century Schoolbook" panose="02040604050505020304" pitchFamily="18" charset="0"/>
              </a:rPr>
              <a:t>IT IS NOT</a:t>
            </a:r>
            <a:r>
              <a:rPr lang="en-US" sz="2000" dirty="0">
                <a:solidFill>
                  <a:schemeClr val="bg1"/>
                </a:solidFill>
                <a:latin typeface="Century Schoolbook" panose="02040604050505020304" pitchFamily="18" charset="0"/>
              </a:rPr>
              <a:t>!!!</a:t>
            </a:r>
          </a:p>
        </p:txBody>
      </p:sp>
      <p:pic>
        <p:nvPicPr>
          <p:cNvPr id="3074" name="Picture 2" descr="http://tse1.mm.bing.net/th?&amp;id=OIP.M7075283e528bbd64addc8e74feefa039o0&amp;w=300&amp;h=153&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42" y="228600"/>
            <a:ext cx="2672291" cy="145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48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eaLnBrk="1" fontAlgn="auto" hangingPunct="1">
              <a:spcAft>
                <a:spcPts val="0"/>
              </a:spcAft>
              <a:defRPr/>
            </a:pPr>
            <a:r>
              <a:rPr lang="en-US" dirty="0">
                <a:solidFill>
                  <a:srgbClr val="C00000"/>
                </a:solidFill>
                <a:latin typeface="Bookman Old Style" pitchFamily="18" charset="0"/>
              </a:rPr>
              <a:t>The deadly potential of</a:t>
            </a:r>
            <a:br>
              <a:rPr lang="en-US" dirty="0">
                <a:solidFill>
                  <a:srgbClr val="C00000"/>
                </a:solidFill>
                <a:latin typeface="Bookman Old Style" pitchFamily="18" charset="0"/>
              </a:rPr>
            </a:br>
            <a:r>
              <a:rPr lang="en-US" dirty="0">
                <a:solidFill>
                  <a:srgbClr val="C00000"/>
                </a:solidFill>
                <a:latin typeface="Bookman Old Style" pitchFamily="18" charset="0"/>
              </a:rPr>
              <a:t>“life hackers”</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857373"/>
            <a:ext cx="8496300" cy="4514851"/>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3" name="TextBox 2"/>
          <p:cNvSpPr txBox="1"/>
          <p:nvPr/>
        </p:nvSpPr>
        <p:spPr>
          <a:xfrm>
            <a:off x="166687" y="1881186"/>
            <a:ext cx="7438224" cy="4093428"/>
          </a:xfrm>
          <a:prstGeom prst="rect">
            <a:avLst/>
          </a:prstGeom>
          <a:noFill/>
        </p:spPr>
        <p:txBody>
          <a:bodyPr wrap="square" rtlCol="0">
            <a:spAutoFit/>
          </a:bodyPr>
          <a:lstStyle/>
          <a:p>
            <a:pPr algn="just"/>
            <a:r>
              <a:rPr lang="en-US" sz="2000" dirty="0">
                <a:solidFill>
                  <a:schemeClr val="bg1"/>
                </a:solidFill>
                <a:latin typeface="Century Schoolbook" panose="02040604050505020304" pitchFamily="18" charset="0"/>
              </a:rPr>
              <a:t>This threat is already real, hospitals have recently been forced to pay millions of dollars to “cyber-pirates” to recover or protect patient’s medical records.</a:t>
            </a:r>
          </a:p>
          <a:p>
            <a:pPr algn="just"/>
            <a:endParaRPr lang="en-US" sz="2000" dirty="0">
              <a:solidFill>
                <a:schemeClr val="bg1"/>
              </a:solidFill>
              <a:latin typeface="Century Schoolbook" panose="02040604050505020304" pitchFamily="18" charset="0"/>
            </a:endParaRPr>
          </a:p>
          <a:p>
            <a:pPr algn="just"/>
            <a:r>
              <a:rPr lang="en-US" sz="2000" dirty="0">
                <a:solidFill>
                  <a:schemeClr val="bg1"/>
                </a:solidFill>
                <a:latin typeface="Century Schoolbook" panose="02040604050505020304" pitchFamily="18" charset="0"/>
              </a:rPr>
              <a:t>The technology to “hack” and/or control implanted medical devices is already available.  The only thing keeping this disaster in medical treatment from happening right now is one of logistics, being close enough to affect a given appliance in real time.</a:t>
            </a:r>
          </a:p>
          <a:p>
            <a:pPr algn="just"/>
            <a:endParaRPr lang="en-US" sz="2000" dirty="0">
              <a:solidFill>
                <a:schemeClr val="bg1"/>
              </a:solidFill>
              <a:latin typeface="Century Schoolbook" panose="02040604050505020304" pitchFamily="18" charset="0"/>
            </a:endParaRPr>
          </a:p>
          <a:p>
            <a:pPr algn="just"/>
            <a:r>
              <a:rPr lang="en-US" sz="2000" dirty="0">
                <a:solidFill>
                  <a:schemeClr val="bg1"/>
                </a:solidFill>
                <a:latin typeface="Century Schoolbook" panose="02040604050505020304" pitchFamily="18" charset="0"/>
              </a:rPr>
              <a:t>This hurtle is rapidly disappearing as more and more appliances use remote telemetry to accomplish their design function.</a:t>
            </a:r>
          </a:p>
        </p:txBody>
      </p:sp>
      <p:pic>
        <p:nvPicPr>
          <p:cNvPr id="4098" name="Picture 2" descr="http://tse1.mm.bing.net/th?&amp;id=OIP.M2609427f0bfb324eb52475365f7f1127o0&amp;w=300&amp;h=225&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87853"/>
            <a:ext cx="2454275" cy="157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7990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eaLnBrk="1" fontAlgn="auto" hangingPunct="1">
              <a:spcAft>
                <a:spcPts val="0"/>
              </a:spcAft>
              <a:defRPr/>
            </a:pPr>
            <a:r>
              <a:rPr lang="en-US" dirty="0">
                <a:solidFill>
                  <a:srgbClr val="C00000"/>
                </a:solidFill>
                <a:latin typeface="Bookman Old Style" pitchFamily="18" charset="0"/>
              </a:rPr>
              <a:t>The deadly potential of</a:t>
            </a:r>
            <a:br>
              <a:rPr lang="en-US" dirty="0">
                <a:solidFill>
                  <a:srgbClr val="C00000"/>
                </a:solidFill>
                <a:latin typeface="Bookman Old Style" pitchFamily="18" charset="0"/>
              </a:rPr>
            </a:br>
            <a:r>
              <a:rPr lang="en-US" dirty="0">
                <a:solidFill>
                  <a:srgbClr val="C00000"/>
                </a:solidFill>
                <a:latin typeface="Bookman Old Style" pitchFamily="18" charset="0"/>
              </a:rPr>
              <a:t>“life hackers”</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857373"/>
            <a:ext cx="8496300" cy="4514851"/>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3" name="TextBox 2"/>
          <p:cNvSpPr txBox="1"/>
          <p:nvPr/>
        </p:nvSpPr>
        <p:spPr>
          <a:xfrm>
            <a:off x="196320" y="2038348"/>
            <a:ext cx="7535339" cy="3170099"/>
          </a:xfrm>
          <a:prstGeom prst="rect">
            <a:avLst/>
          </a:prstGeom>
          <a:noFill/>
        </p:spPr>
        <p:txBody>
          <a:bodyPr wrap="square" rtlCol="0">
            <a:spAutoFit/>
          </a:bodyPr>
          <a:lstStyle/>
          <a:p>
            <a:pPr algn="just"/>
            <a:r>
              <a:rPr lang="en-US" sz="2000" dirty="0">
                <a:solidFill>
                  <a:schemeClr val="bg1"/>
                </a:solidFill>
                <a:latin typeface="Century Schoolbook" panose="02040604050505020304" pitchFamily="18" charset="0"/>
              </a:rPr>
              <a:t>According to the U.S. Inspector General’s office, we are not only close to the point to where pirates and terrorists could have the ability to kill people, we are already there.</a:t>
            </a:r>
          </a:p>
          <a:p>
            <a:pPr algn="just"/>
            <a:endParaRPr lang="en-US" sz="2000" dirty="0">
              <a:solidFill>
                <a:schemeClr val="bg1"/>
              </a:solidFill>
              <a:latin typeface="Century Schoolbook" panose="02040604050505020304" pitchFamily="18" charset="0"/>
            </a:endParaRPr>
          </a:p>
          <a:p>
            <a:pPr algn="just"/>
            <a:r>
              <a:rPr lang="en-US" sz="2000" dirty="0">
                <a:solidFill>
                  <a:schemeClr val="bg1"/>
                </a:solidFill>
                <a:latin typeface="Century Schoolbook" panose="02040604050505020304" pitchFamily="18" charset="0"/>
              </a:rPr>
              <a:t>The demonstrated success of being able to hold health providers data to ransom has encouraged other nefarious individuals to begin working on this threat in earnest.</a:t>
            </a:r>
          </a:p>
          <a:p>
            <a:pPr algn="just"/>
            <a:endParaRPr lang="en-US" sz="2000" dirty="0">
              <a:solidFill>
                <a:schemeClr val="bg1"/>
              </a:solidFill>
              <a:latin typeface="Century Schoolbook" panose="02040604050505020304" pitchFamily="18" charset="0"/>
            </a:endParaRPr>
          </a:p>
          <a:p>
            <a:pPr algn="just"/>
            <a:r>
              <a:rPr lang="en-US" sz="2000" dirty="0">
                <a:solidFill>
                  <a:schemeClr val="bg1"/>
                </a:solidFill>
                <a:latin typeface="Century Schoolbook" panose="02040604050505020304" pitchFamily="18" charset="0"/>
              </a:rPr>
              <a:t>We realistically could be on the verge of an unprecedented crisis in health care and personal safety.</a:t>
            </a:r>
          </a:p>
        </p:txBody>
      </p:sp>
      <p:pic>
        <p:nvPicPr>
          <p:cNvPr id="5122" name="Picture 2" descr="http://tse1.mm.bing.net/th?&amp;id=OIP.M40a14fcb8ae047e33c93836afb992cdaH0&amp;w=299&amp;h=200&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75676"/>
            <a:ext cx="2578100" cy="161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205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ChangeArrowheads="1"/>
          </p:cNvSpPr>
          <p:nvPr/>
        </p:nvSpPr>
        <p:spPr bwMode="auto">
          <a:xfrm>
            <a:off x="110067" y="-12703"/>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eaLnBrk="1" fontAlgn="auto" hangingPunct="1">
              <a:spcAft>
                <a:spcPts val="0"/>
              </a:spcAft>
              <a:defRPr/>
            </a:pPr>
            <a:r>
              <a:rPr lang="en-US" dirty="0">
                <a:solidFill>
                  <a:srgbClr val="C00000"/>
                </a:solidFill>
                <a:latin typeface="Bookman Old Style" pitchFamily="18" charset="0"/>
              </a:rPr>
              <a:t>The deadly potential of</a:t>
            </a:r>
            <a:br>
              <a:rPr lang="en-US" dirty="0">
                <a:solidFill>
                  <a:srgbClr val="C00000"/>
                </a:solidFill>
                <a:latin typeface="Bookman Old Style" pitchFamily="18" charset="0"/>
              </a:rPr>
            </a:br>
            <a:r>
              <a:rPr lang="en-US" dirty="0">
                <a:solidFill>
                  <a:srgbClr val="C00000"/>
                </a:solidFill>
                <a:latin typeface="Bookman Old Style" pitchFamily="18" charset="0"/>
              </a:rPr>
              <a:t>“life hackers”</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857373"/>
            <a:ext cx="8496300" cy="4514851"/>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pic>
        <p:nvPicPr>
          <p:cNvPr id="6146" name="Picture 2" descr="http://tse1.mm.bing.net/th?&amp;id=OIP.M36a33f2f6a5ca1394e3effcf94b25cdfo0&amp;w=300&amp;h=225&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67" y="20634"/>
            <a:ext cx="2623608"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0067" y="1921933"/>
            <a:ext cx="7675913" cy="3477875"/>
          </a:xfrm>
          <a:prstGeom prst="rect">
            <a:avLst/>
          </a:prstGeom>
          <a:noFill/>
        </p:spPr>
        <p:txBody>
          <a:bodyPr wrap="square" rtlCol="0">
            <a:spAutoFit/>
          </a:bodyPr>
          <a:lstStyle/>
          <a:p>
            <a:pPr algn="just"/>
            <a:r>
              <a:rPr lang="en-US" sz="2000" dirty="0">
                <a:solidFill>
                  <a:schemeClr val="bg1"/>
                </a:solidFill>
                <a:latin typeface="Century Schoolbook" panose="02040604050505020304" pitchFamily="18" charset="0"/>
              </a:rPr>
              <a:t>Unfortunately for the public, the “guidelines” that the FDA has provided raise more questions than they answer, do not provide a clear path to compliance, set no measurable standards of safety or performance and basically leave the attainment of these “guidelines” up to the manufacturers in a more or less “sink or swim” manner.</a:t>
            </a:r>
          </a:p>
          <a:p>
            <a:pPr algn="just"/>
            <a:endParaRPr lang="en-US" sz="2000" dirty="0">
              <a:solidFill>
                <a:schemeClr val="bg1"/>
              </a:solidFill>
              <a:latin typeface="Century Schoolbook" panose="02040604050505020304" pitchFamily="18" charset="0"/>
            </a:endParaRPr>
          </a:p>
          <a:p>
            <a:pPr algn="just"/>
            <a:r>
              <a:rPr lang="en-US" sz="2000" dirty="0">
                <a:solidFill>
                  <a:schemeClr val="bg1"/>
                </a:solidFill>
                <a:latin typeface="Century Schoolbook" panose="02040604050505020304" pitchFamily="18" charset="0"/>
              </a:rPr>
              <a:t>The manufacturers and designers are left in a quagmire of uncertainty and potential litigation if patients begin to die from cyber-hacking and they are not able to demonstrate that they have properly adhered to the “guidelines” adequately.</a:t>
            </a:r>
          </a:p>
        </p:txBody>
      </p:sp>
    </p:spTree>
    <p:extLst>
      <p:ext uri="{BB962C8B-B14F-4D97-AF65-F5344CB8AC3E}">
        <p14:creationId xmlns:p14="http://schemas.microsoft.com/office/powerpoint/2010/main" val="40789063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ChangeArrowheads="1"/>
          </p:cNvSpPr>
          <p:nvPr/>
        </p:nvSpPr>
        <p:spPr bwMode="auto">
          <a:xfrm>
            <a:off x="110067" y="-12703"/>
            <a:ext cx="8867775" cy="1870101"/>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eaLnBrk="1" fontAlgn="auto" hangingPunct="1">
              <a:spcAft>
                <a:spcPts val="0"/>
              </a:spcAft>
              <a:defRPr/>
            </a:pPr>
            <a:r>
              <a:rPr lang="en-US" dirty="0">
                <a:solidFill>
                  <a:srgbClr val="C00000"/>
                </a:solidFill>
                <a:latin typeface="Bookman Old Style" pitchFamily="18" charset="0"/>
              </a:rPr>
              <a:t>The deadly potential of</a:t>
            </a:r>
            <a:br>
              <a:rPr lang="en-US" dirty="0">
                <a:solidFill>
                  <a:srgbClr val="C00000"/>
                </a:solidFill>
                <a:latin typeface="Bookman Old Style" pitchFamily="18" charset="0"/>
              </a:rPr>
            </a:br>
            <a:r>
              <a:rPr lang="en-US" dirty="0">
                <a:solidFill>
                  <a:srgbClr val="C00000"/>
                </a:solidFill>
                <a:latin typeface="Bookman Old Style" pitchFamily="18" charset="0"/>
              </a:rPr>
              <a:t>“life hackers”</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857373"/>
            <a:ext cx="8496300" cy="4514851"/>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2" name="TextBox 1"/>
          <p:cNvSpPr txBox="1"/>
          <p:nvPr/>
        </p:nvSpPr>
        <p:spPr>
          <a:xfrm>
            <a:off x="110068" y="1921933"/>
            <a:ext cx="7413362" cy="3477875"/>
          </a:xfrm>
          <a:prstGeom prst="rect">
            <a:avLst/>
          </a:prstGeom>
          <a:noFill/>
        </p:spPr>
        <p:txBody>
          <a:bodyPr wrap="square" rtlCol="0">
            <a:spAutoFit/>
          </a:bodyPr>
          <a:lstStyle/>
          <a:p>
            <a:endParaRPr lang="en-US" sz="2000" dirty="0">
              <a:solidFill>
                <a:schemeClr val="bg1"/>
              </a:solidFill>
              <a:latin typeface="Century Schoolbook" panose="02040604050505020304" pitchFamily="18" charset="0"/>
            </a:endParaRPr>
          </a:p>
          <a:p>
            <a:pPr algn="just"/>
            <a:r>
              <a:rPr lang="en-US" sz="2000" dirty="0">
                <a:solidFill>
                  <a:schemeClr val="bg1"/>
                </a:solidFill>
                <a:latin typeface="Century Schoolbook" panose="02040604050505020304" pitchFamily="18" charset="0"/>
              </a:rPr>
              <a:t>This situation has led to the probability of massive and expensive litigation against medical appliance manufacturers and health care providers if and when “life hacking” begins to occur in earnest.</a:t>
            </a:r>
          </a:p>
          <a:p>
            <a:pPr algn="just"/>
            <a:endParaRPr lang="en-US" sz="2000" dirty="0">
              <a:solidFill>
                <a:schemeClr val="bg1"/>
              </a:solidFill>
              <a:latin typeface="Century Schoolbook" panose="02040604050505020304" pitchFamily="18" charset="0"/>
            </a:endParaRPr>
          </a:p>
          <a:p>
            <a:pPr algn="just"/>
            <a:r>
              <a:rPr lang="en-US" sz="2000" dirty="0">
                <a:solidFill>
                  <a:schemeClr val="bg1"/>
                </a:solidFill>
                <a:latin typeface="Century Schoolbook" panose="02040604050505020304" pitchFamily="18" charset="0"/>
              </a:rPr>
              <a:t>As the assistant head of the Government Accounting Officer said: “Experience has shown us that the criminal intrusion into the operation and control of medical appliances is not a case of if, but when, and we are woefully unprepared for the consequences”.</a:t>
            </a:r>
          </a:p>
        </p:txBody>
      </p:sp>
      <p:pic>
        <p:nvPicPr>
          <p:cNvPr id="7170" name="Picture 2" descr="http://tse1.mm.bing.net/th?&amp;id=OIP.M773459cf1231c8d072ba4d38fb5c2ec7H0&amp;w=300&amp;h=247&amp;c=0&amp;pid=1.9&amp;rs=0&amp;p=0&amp;r=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67" y="11651"/>
            <a:ext cx="2768600" cy="182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7473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ChangeArrowheads="1"/>
          </p:cNvSpPr>
          <p:nvPr/>
        </p:nvSpPr>
        <p:spPr bwMode="auto">
          <a:xfrm>
            <a:off x="200025" y="51832"/>
            <a:ext cx="8867775" cy="1870101"/>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eaLnBrk="1" fontAlgn="auto" hangingPunct="1">
              <a:spcAft>
                <a:spcPts val="0"/>
              </a:spcAft>
              <a:defRPr/>
            </a:pPr>
            <a:r>
              <a:rPr lang="en-US" dirty="0">
                <a:solidFill>
                  <a:srgbClr val="C00000"/>
                </a:solidFill>
                <a:latin typeface="Bookman Old Style" pitchFamily="18" charset="0"/>
              </a:rPr>
              <a:t>The deadly potential of</a:t>
            </a:r>
            <a:br>
              <a:rPr lang="en-US" dirty="0">
                <a:solidFill>
                  <a:srgbClr val="C00000"/>
                </a:solidFill>
                <a:latin typeface="Bookman Old Style" pitchFamily="18" charset="0"/>
              </a:rPr>
            </a:br>
            <a:r>
              <a:rPr lang="en-US" dirty="0">
                <a:solidFill>
                  <a:srgbClr val="C00000"/>
                </a:solidFill>
                <a:latin typeface="Bookman Old Style" pitchFamily="18" charset="0"/>
              </a:rPr>
              <a:t>“life hackers”</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1" y="1857374"/>
            <a:ext cx="8552873" cy="3847044"/>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2" name="TextBox 1"/>
          <p:cNvSpPr txBox="1"/>
          <p:nvPr/>
        </p:nvSpPr>
        <p:spPr>
          <a:xfrm>
            <a:off x="76200" y="2318326"/>
            <a:ext cx="8153400" cy="4524315"/>
          </a:xfrm>
          <a:prstGeom prst="rect">
            <a:avLst/>
          </a:prstGeom>
          <a:noFill/>
        </p:spPr>
        <p:txBody>
          <a:bodyPr wrap="square" rtlCol="0">
            <a:spAutoFit/>
          </a:bodyPr>
          <a:lstStyle/>
          <a:p>
            <a:endParaRPr lang="en-US" sz="2000" dirty="0">
              <a:solidFill>
                <a:schemeClr val="bg1"/>
              </a:solidFill>
              <a:latin typeface="Century Schoolbook" panose="02040604050505020304" pitchFamily="18" charset="0"/>
            </a:endParaRPr>
          </a:p>
          <a:p>
            <a:pPr algn="just"/>
            <a:r>
              <a:rPr lang="en-US" sz="2000" dirty="0">
                <a:solidFill>
                  <a:schemeClr val="bg1"/>
                </a:solidFill>
                <a:latin typeface="Century Schoolbook" panose="02040604050505020304" pitchFamily="18" charset="0"/>
              </a:rPr>
              <a:t>Currently, manufacturers are attempting to provide security to medical devices using the same tactics as generally used in traditional computers…which is the use of more and more complicated software.</a:t>
            </a:r>
          </a:p>
          <a:p>
            <a:pPr algn="just"/>
            <a:endParaRPr lang="en-US" sz="2000" dirty="0">
              <a:solidFill>
                <a:schemeClr val="bg1"/>
              </a:solidFill>
              <a:latin typeface="Century Schoolbook" panose="02040604050505020304" pitchFamily="18" charset="0"/>
            </a:endParaRPr>
          </a:p>
          <a:p>
            <a:pPr algn="just"/>
            <a:r>
              <a:rPr lang="en-US" sz="2000" dirty="0">
                <a:solidFill>
                  <a:schemeClr val="bg1"/>
                </a:solidFill>
                <a:latin typeface="Century Schoolbook" panose="02040604050505020304" pitchFamily="18" charset="0"/>
              </a:rPr>
              <a:t>If the failures of traditional computer security show us nothing else, it is that the old saying is still true:  </a:t>
            </a:r>
          </a:p>
          <a:p>
            <a:pPr algn="just"/>
            <a:endParaRPr lang="en-US" sz="2000" dirty="0">
              <a:solidFill>
                <a:schemeClr val="bg1"/>
              </a:solidFill>
              <a:latin typeface="Century Schoolbook" panose="02040604050505020304" pitchFamily="18" charset="0"/>
            </a:endParaRPr>
          </a:p>
          <a:p>
            <a:pPr algn="just"/>
            <a:r>
              <a:rPr lang="en-US" sz="2000" dirty="0">
                <a:solidFill>
                  <a:schemeClr val="bg1"/>
                </a:solidFill>
                <a:latin typeface="Century Schoolbook" panose="02040604050505020304" pitchFamily="18" charset="0"/>
              </a:rPr>
              <a:t>“There never has been, is not now and will never be a piece of software that another piece of software cannot eventually overcome.”</a:t>
            </a:r>
          </a:p>
          <a:p>
            <a:endParaRPr lang="en-US" dirty="0">
              <a:solidFill>
                <a:schemeClr val="bg1"/>
              </a:solidFill>
            </a:endParaRPr>
          </a:p>
          <a:p>
            <a:endParaRPr lang="en-US" dirty="0">
              <a:solidFill>
                <a:schemeClr val="bg1"/>
              </a:solidFill>
            </a:endParaRPr>
          </a:p>
        </p:txBody>
      </p:sp>
      <p:pic>
        <p:nvPicPr>
          <p:cNvPr id="8196" name="Picture 4" descr="http://tse1.mm.bing.net/th?&amp;id=OIP.M08c0dfa7a5c377c30379135535781c46o0&amp;w=205&amp;h=183&amp;c=0&amp;pid=1.9&amp;rs=0&amp;p=0&amp;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39125"/>
            <a:ext cx="2255308" cy="1882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5857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ChangeArrowheads="1"/>
          </p:cNvSpPr>
          <p:nvPr/>
        </p:nvSpPr>
        <p:spPr bwMode="auto">
          <a:xfrm>
            <a:off x="154517" y="51832"/>
            <a:ext cx="8867775" cy="1870101"/>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eaLnBrk="1" fontAlgn="auto" hangingPunct="1">
              <a:spcAft>
                <a:spcPts val="0"/>
              </a:spcAft>
              <a:defRPr/>
            </a:pPr>
            <a:r>
              <a:rPr lang="en-US" dirty="0">
                <a:solidFill>
                  <a:srgbClr val="C00000"/>
                </a:solidFill>
                <a:latin typeface="Bookman Old Style" pitchFamily="18" charset="0"/>
              </a:rPr>
              <a:t>The deadly potential of</a:t>
            </a:r>
            <a:br>
              <a:rPr lang="en-US" dirty="0">
                <a:solidFill>
                  <a:srgbClr val="C00000"/>
                </a:solidFill>
                <a:latin typeface="Bookman Old Style" pitchFamily="18" charset="0"/>
              </a:rPr>
            </a:br>
            <a:r>
              <a:rPr lang="en-US" dirty="0">
                <a:solidFill>
                  <a:srgbClr val="C00000"/>
                </a:solidFill>
                <a:latin typeface="Bookman Old Style" pitchFamily="18" charset="0"/>
              </a:rPr>
              <a:t>“life hackers”</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857373"/>
            <a:ext cx="8496300" cy="4514851"/>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2" name="TextBox 1"/>
          <p:cNvSpPr txBox="1"/>
          <p:nvPr/>
        </p:nvSpPr>
        <p:spPr>
          <a:xfrm>
            <a:off x="110067" y="1921933"/>
            <a:ext cx="7917921" cy="3170099"/>
          </a:xfrm>
          <a:prstGeom prst="rect">
            <a:avLst/>
          </a:prstGeom>
          <a:noFill/>
        </p:spPr>
        <p:txBody>
          <a:bodyPr wrap="square" rtlCol="0">
            <a:spAutoFit/>
          </a:bodyPr>
          <a:lstStyle/>
          <a:p>
            <a:endParaRPr lang="en-US" sz="2000" dirty="0">
              <a:solidFill>
                <a:schemeClr val="bg1"/>
              </a:solidFill>
              <a:latin typeface="Century Schoolbook" panose="02040604050505020304" pitchFamily="18" charset="0"/>
            </a:endParaRPr>
          </a:p>
          <a:p>
            <a:pPr algn="just"/>
            <a:r>
              <a:rPr lang="en-US" sz="2000" dirty="0">
                <a:solidFill>
                  <a:schemeClr val="bg1"/>
                </a:solidFill>
                <a:latin typeface="Century Schoolbook" panose="02040604050505020304" pitchFamily="18" charset="0"/>
              </a:rPr>
              <a:t>Due to our demonstrated ability to provide a safe and secure cyber-environment via hardware….not software…. innovations, it is possible that the cyber-secure design for medical appliances that Tueor has already developed could realistically become the new standard for medical appliance security.</a:t>
            </a:r>
          </a:p>
          <a:p>
            <a:pPr algn="just"/>
            <a:endParaRPr lang="en-US" sz="2000" dirty="0">
              <a:solidFill>
                <a:schemeClr val="bg1"/>
              </a:solidFill>
              <a:latin typeface="Century Schoolbook" panose="02040604050505020304" pitchFamily="18" charset="0"/>
            </a:endParaRPr>
          </a:p>
          <a:p>
            <a:pPr algn="just"/>
            <a:r>
              <a:rPr lang="en-US" sz="2000" dirty="0">
                <a:solidFill>
                  <a:schemeClr val="bg1"/>
                </a:solidFill>
                <a:latin typeface="Century Schoolbook" panose="02040604050505020304" pitchFamily="18" charset="0"/>
              </a:rPr>
              <a:t>At this time, according to Governmental sources, there is no other identified technology or company that has demonstrated our capabilities and abilities. </a:t>
            </a:r>
          </a:p>
        </p:txBody>
      </p:sp>
      <p:pic>
        <p:nvPicPr>
          <p:cNvPr id="9218" name="Picture 2" descr="http://tse1.mm.bing.net/th?&amp;id=OIP.M772436984044f3e8e90bcc55e0f8dc7fo0&amp;w=300&amp;h=140&amp;c=0&amp;pid=1.9&amp;rs=0&amp;p=0&amp;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17" y="59298"/>
            <a:ext cx="2579158" cy="1809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540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eaLnBrk="1" fontAlgn="auto" hangingPunct="1">
              <a:spcAft>
                <a:spcPts val="0"/>
              </a:spcAft>
              <a:defRPr/>
            </a:pPr>
            <a:r>
              <a:rPr lang="en-US" dirty="0">
                <a:solidFill>
                  <a:srgbClr val="C00000"/>
                </a:solidFill>
                <a:latin typeface="Bookman Old Style" pitchFamily="18" charset="0"/>
              </a:rPr>
              <a:t>summary</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35847" name="Rectangle 10"/>
          <p:cNvSpPr>
            <a:spLocks noChangeArrowheads="1"/>
          </p:cNvSpPr>
          <p:nvPr/>
        </p:nvSpPr>
        <p:spPr bwMode="auto">
          <a:xfrm>
            <a:off x="180975" y="1971675"/>
            <a:ext cx="7704593" cy="34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lnSpc>
                <a:spcPct val="90000"/>
              </a:lnSpc>
            </a:pPr>
            <a:endParaRPr lang="en-US" b="1" dirty="0">
              <a:solidFill>
                <a:schemeClr val="bg1"/>
              </a:solidFill>
              <a:latin typeface="Lucida Sans" panose="020B0602030504020204" pitchFamily="34" charset="0"/>
              <a:cs typeface="Times New Roman" panose="02020603050405020304" pitchFamily="18" charset="0"/>
            </a:endParaRPr>
          </a:p>
          <a:p>
            <a:pPr lvl="1" algn="just" eaLnBrk="1" hangingPunct="1">
              <a:lnSpc>
                <a:spcPct val="90000"/>
              </a:lnSpc>
            </a:pPr>
            <a:r>
              <a:rPr lang="en-US" sz="2000" dirty="0">
                <a:solidFill>
                  <a:schemeClr val="bg1"/>
                </a:solidFill>
                <a:latin typeface="Century Schoolbook" panose="02040604050505020304" pitchFamily="18" charset="0"/>
              </a:rPr>
              <a:t>The Tueor wiring technology is a breakthrough for every type of land, air and sea form of transportation, communication and control.</a:t>
            </a:r>
          </a:p>
          <a:p>
            <a:pPr lvl="1" algn="just" eaLnBrk="1" hangingPunct="1">
              <a:lnSpc>
                <a:spcPct val="90000"/>
              </a:lnSpc>
            </a:pPr>
            <a:endParaRPr lang="en-US" sz="2000" dirty="0">
              <a:solidFill>
                <a:schemeClr val="bg1"/>
              </a:solidFill>
              <a:latin typeface="Century Schoolbook" panose="02040604050505020304" pitchFamily="18" charset="0"/>
            </a:endParaRPr>
          </a:p>
          <a:p>
            <a:pPr lvl="1" algn="just" eaLnBrk="1" hangingPunct="1">
              <a:lnSpc>
                <a:spcPct val="90000"/>
              </a:lnSpc>
            </a:pPr>
            <a:r>
              <a:rPr lang="en-US" sz="2000" dirty="0">
                <a:solidFill>
                  <a:schemeClr val="bg1"/>
                </a:solidFill>
                <a:latin typeface="Century Schoolbook" panose="02040604050505020304" pitchFamily="18" charset="0"/>
              </a:rPr>
              <a:t>It</a:t>
            </a:r>
            <a:r>
              <a:rPr lang="en-US" altLang="en-US" sz="2000" dirty="0">
                <a:solidFill>
                  <a:schemeClr val="bg1"/>
                </a:solidFill>
                <a:latin typeface="Century Schoolbook" panose="02040604050505020304" pitchFamily="18" charset="0"/>
              </a:rPr>
              <a:t>’</a:t>
            </a:r>
            <a:r>
              <a:rPr lang="en-US" sz="2000" dirty="0">
                <a:solidFill>
                  <a:schemeClr val="bg1"/>
                </a:solidFill>
                <a:latin typeface="Century Schoolbook" panose="02040604050505020304" pitchFamily="18" charset="0"/>
              </a:rPr>
              <a:t>s simpler, lighter, and saves critical space</a:t>
            </a:r>
          </a:p>
          <a:p>
            <a:pPr lvl="1" algn="just" eaLnBrk="1" hangingPunct="1">
              <a:lnSpc>
                <a:spcPct val="90000"/>
              </a:lnSpc>
            </a:pPr>
            <a:endParaRPr lang="en-US" sz="2000" dirty="0">
              <a:solidFill>
                <a:schemeClr val="bg1"/>
              </a:solidFill>
              <a:latin typeface="Century Schoolbook" panose="02040604050505020304" pitchFamily="18" charset="0"/>
            </a:endParaRPr>
          </a:p>
          <a:p>
            <a:pPr lvl="1" algn="just" eaLnBrk="1" hangingPunct="1">
              <a:lnSpc>
                <a:spcPct val="90000"/>
              </a:lnSpc>
            </a:pPr>
            <a:r>
              <a:rPr lang="en-US" sz="2000" dirty="0">
                <a:solidFill>
                  <a:schemeClr val="bg1"/>
                </a:solidFill>
                <a:latin typeface="Century Schoolbook" panose="02040604050505020304" pitchFamily="18" charset="0"/>
              </a:rPr>
              <a:t>It</a:t>
            </a:r>
            <a:r>
              <a:rPr lang="en-US" altLang="en-US" sz="2000" dirty="0">
                <a:solidFill>
                  <a:schemeClr val="bg1"/>
                </a:solidFill>
                <a:latin typeface="Century Schoolbook" panose="02040604050505020304" pitchFamily="18" charset="0"/>
              </a:rPr>
              <a:t>’</a:t>
            </a:r>
            <a:r>
              <a:rPr lang="en-US" sz="2000" dirty="0">
                <a:solidFill>
                  <a:schemeClr val="bg1"/>
                </a:solidFill>
                <a:latin typeface="Century Schoolbook" panose="02040604050505020304" pitchFamily="18" charset="0"/>
              </a:rPr>
              <a:t>s less costly and more reliable than any other system on the market today. </a:t>
            </a:r>
          </a:p>
          <a:p>
            <a:pPr lvl="1" algn="just" eaLnBrk="1" hangingPunct="1">
              <a:lnSpc>
                <a:spcPct val="90000"/>
              </a:lnSpc>
            </a:pPr>
            <a:endParaRPr lang="en-US" sz="2000" dirty="0">
              <a:solidFill>
                <a:schemeClr val="bg1"/>
              </a:solidFill>
              <a:latin typeface="Century Schoolbook" panose="02040604050505020304" pitchFamily="18" charset="0"/>
            </a:endParaRPr>
          </a:p>
          <a:p>
            <a:pPr lvl="1" algn="just" eaLnBrk="1" hangingPunct="1">
              <a:lnSpc>
                <a:spcPct val="90000"/>
              </a:lnSpc>
            </a:pPr>
            <a:r>
              <a:rPr lang="en-US" sz="2000" dirty="0">
                <a:solidFill>
                  <a:schemeClr val="bg1"/>
                </a:solidFill>
                <a:latin typeface="Century Schoolbook" panose="02040604050505020304" pitchFamily="18" charset="0"/>
              </a:rPr>
              <a:t>It has the potential to become ubiquitous in any electronic system using power, communications or control.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 y="147169"/>
            <a:ext cx="2333625" cy="16975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42" name="Rectangle 12"/>
          <p:cNvSpPr>
            <a:spLocks noChangeArrowheads="1"/>
          </p:cNvSpPr>
          <p:nvPr/>
        </p:nvSpPr>
        <p:spPr bwMode="auto">
          <a:xfrm>
            <a:off x="2733675" y="114300"/>
            <a:ext cx="6286500"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kumimoji="0" lang="en-US" sz="2900" cap="all" dirty="0">
                <a:ln w="3175" cmpd="sng">
                  <a:noFill/>
                </a:ln>
                <a:solidFill>
                  <a:srgbClr val="C00000"/>
                </a:solidFill>
                <a:latin typeface="Bookman Old Style" pitchFamily="18" charset="0"/>
                <a:ea typeface="+mj-ea"/>
                <a:cs typeface="+mj-cs"/>
              </a:rPr>
              <a:t>Tueor technologies     Digital Current System (</a:t>
            </a:r>
            <a:r>
              <a:rPr kumimoji="0" lang="en-US" sz="2900" cap="all" dirty="0" err="1">
                <a:ln w="3175" cmpd="sng">
                  <a:noFill/>
                </a:ln>
                <a:solidFill>
                  <a:srgbClr val="C00000"/>
                </a:solidFill>
                <a:latin typeface="Bookman Old Style" pitchFamily="18" charset="0"/>
                <a:ea typeface="+mj-ea"/>
                <a:cs typeface="+mj-cs"/>
              </a:rPr>
              <a:t>ttDCS</a:t>
            </a:r>
            <a:r>
              <a:rPr kumimoji="0" lang="en-US" sz="2900" cap="all" dirty="0">
                <a:ln w="3175" cmpd="sng">
                  <a:noFill/>
                </a:ln>
                <a:solidFill>
                  <a:srgbClr val="C00000"/>
                </a:solidFill>
                <a:latin typeface="Bookman Old Style" pitchFamily="18" charset="0"/>
                <a:ea typeface="+mj-ea"/>
                <a:cs typeface="+mj-cs"/>
              </a:rPr>
              <a:t>)</a:t>
            </a:r>
            <a:endParaRPr lang="en-US" dirty="0"/>
          </a:p>
        </p:txBody>
      </p:sp>
      <p:sp>
        <p:nvSpPr>
          <p:cNvPr id="5124" name="Rectangle 4"/>
          <p:cNvSpPr>
            <a:spLocks noGrp="1" noChangeArrowheads="1"/>
          </p:cNvSpPr>
          <p:nvPr>
            <p:ph type="title" idx="4294967295"/>
          </p:nvPr>
        </p:nvSpPr>
        <p:spPr>
          <a:xfrm>
            <a:off x="2733675" y="228600"/>
            <a:ext cx="6410325" cy="1447800"/>
          </a:xfrm>
        </p:spPr>
        <p:txBody>
          <a:bodyPr/>
          <a:lstStyle/>
          <a:p>
            <a:pPr eaLnBrk="1" fontAlgn="auto" hangingPunct="1">
              <a:spcAft>
                <a:spcPts val="0"/>
              </a:spcAft>
              <a:defRPr/>
            </a:pPr>
            <a:r>
              <a:rPr lang="en-US" sz="3200" dirty="0">
                <a:solidFill>
                  <a:srgbClr val="C00000"/>
                </a:solidFill>
                <a:latin typeface="Bookman Old Style" pitchFamily="18" charset="0"/>
                <a:ea typeface="+mj-ea"/>
              </a:rPr>
              <a:t> </a:t>
            </a: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11" name="Rectangle 10"/>
          <p:cNvSpPr/>
          <p:nvPr/>
        </p:nvSpPr>
        <p:spPr>
          <a:xfrm>
            <a:off x="152400" y="1905000"/>
            <a:ext cx="8543925" cy="3662541"/>
          </a:xfrm>
          <a:prstGeom prst="rect">
            <a:avLst/>
          </a:prstGeom>
        </p:spPr>
        <p:txBody>
          <a:bodyPr>
            <a:spAutoFit/>
          </a:bodyPr>
          <a:lstStyle/>
          <a:p>
            <a:pPr algn="ctr">
              <a:defRPr/>
            </a:pPr>
            <a:r>
              <a:rPr lang="en-US" dirty="0">
                <a:solidFill>
                  <a:schemeClr val="bg1"/>
                </a:solidFill>
                <a:latin typeface="+mj-lt"/>
              </a:rPr>
              <a:t> </a:t>
            </a:r>
            <a:r>
              <a:rPr lang="en-US" sz="2800" b="1" i="1" dirty="0">
                <a:solidFill>
                  <a:schemeClr val="bg1"/>
                </a:solidFill>
                <a:latin typeface="Century Schoolbook" panose="02040604050505020304" pitchFamily="18" charset="0"/>
              </a:rPr>
              <a:t>Background</a:t>
            </a:r>
          </a:p>
          <a:p>
            <a:pPr algn="ctr">
              <a:defRPr/>
            </a:pPr>
            <a:endParaRPr lang="en-US" b="1" dirty="0">
              <a:solidFill>
                <a:schemeClr val="bg1"/>
              </a:solidFill>
              <a:latin typeface="+mj-lt"/>
            </a:endParaRPr>
          </a:p>
          <a:p>
            <a:pPr lvl="1">
              <a:defRPr/>
            </a:pPr>
            <a:r>
              <a:rPr lang="en-US" sz="2000" dirty="0">
                <a:solidFill>
                  <a:schemeClr val="bg1"/>
                </a:solidFill>
                <a:latin typeface="Century Schoolbook" panose="02040604050505020304" pitchFamily="18" charset="0"/>
              </a:rPr>
              <a:t>The TTDCS has been in development for over two decades and represents a composite investment in excess of 30 man-years.</a:t>
            </a:r>
          </a:p>
          <a:p>
            <a:pPr lvl="1">
              <a:defRPr/>
            </a:pPr>
            <a:endParaRPr lang="en-US" sz="2000" dirty="0">
              <a:solidFill>
                <a:schemeClr val="bg1"/>
              </a:solidFill>
              <a:latin typeface="Century Schoolbook" panose="02040604050505020304" pitchFamily="18" charset="0"/>
            </a:endParaRPr>
          </a:p>
          <a:p>
            <a:pPr lvl="1">
              <a:defRPr/>
            </a:pPr>
            <a:r>
              <a:rPr lang="en-US" sz="2000" dirty="0">
                <a:solidFill>
                  <a:schemeClr val="bg1"/>
                </a:solidFill>
                <a:latin typeface="Century Schoolbook" panose="02040604050505020304" pitchFamily="18" charset="0"/>
              </a:rPr>
              <a:t>The technology is currently licensed to a major micro-satellite designer/manufacturer for use in their satellites.</a:t>
            </a:r>
          </a:p>
          <a:p>
            <a:pPr lvl="1">
              <a:defRPr/>
            </a:pPr>
            <a:endParaRPr lang="en-US" sz="2000" dirty="0">
              <a:solidFill>
                <a:schemeClr val="bg1"/>
              </a:solidFill>
              <a:latin typeface="Century Schoolbook" panose="02040604050505020304" pitchFamily="18" charset="0"/>
            </a:endParaRPr>
          </a:p>
          <a:p>
            <a:pPr lvl="1">
              <a:defRPr/>
            </a:pPr>
            <a:r>
              <a:rPr lang="en-US" sz="2000" dirty="0">
                <a:solidFill>
                  <a:schemeClr val="bg1"/>
                </a:solidFill>
                <a:latin typeface="Century Schoolbook" panose="02040604050505020304" pitchFamily="18" charset="0"/>
              </a:rPr>
              <a:t>Additionally, DARPA and the DOD have favorably evaluated the technology to address electrical shortcomings in the Stryker Combat Vehicle.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
            <a:ext cx="2581275" cy="1743075"/>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eaLnBrk="1" fontAlgn="auto" hangingPunct="1">
              <a:spcAft>
                <a:spcPts val="0"/>
              </a:spcAft>
              <a:defRPr/>
            </a:pPr>
            <a:r>
              <a:rPr lang="en-US" dirty="0">
                <a:solidFill>
                  <a:srgbClr val="C00000"/>
                </a:solidFill>
                <a:latin typeface="Bookman Old Style" pitchFamily="18" charset="0"/>
              </a:rPr>
              <a:t>summary</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 y="147169"/>
            <a:ext cx="2333625" cy="1697506"/>
          </a:xfrm>
          <a:prstGeom prst="rect">
            <a:avLst/>
          </a:prstGeom>
        </p:spPr>
      </p:pic>
      <p:sp>
        <p:nvSpPr>
          <p:cNvPr id="3" name="Rectangle 2"/>
          <p:cNvSpPr/>
          <p:nvPr/>
        </p:nvSpPr>
        <p:spPr>
          <a:xfrm>
            <a:off x="-181069" y="1997839"/>
            <a:ext cx="8311081" cy="2862322"/>
          </a:xfrm>
          <a:prstGeom prst="rect">
            <a:avLst/>
          </a:prstGeom>
        </p:spPr>
        <p:txBody>
          <a:bodyPr wrap="square">
            <a:spAutoFit/>
          </a:bodyPr>
          <a:lstStyle/>
          <a:p>
            <a:pPr lvl="1" algn="just" eaLnBrk="1" hangingPunct="1">
              <a:lnSpc>
                <a:spcPct val="90000"/>
              </a:lnSpc>
            </a:pPr>
            <a:r>
              <a:rPr lang="en-US" sz="2000" dirty="0">
                <a:solidFill>
                  <a:schemeClr val="bg1"/>
                </a:solidFill>
                <a:latin typeface="Century Schoolbook" panose="02040604050505020304" pitchFamily="18" charset="0"/>
              </a:rPr>
              <a:t>It not only detects problems, if one should occur, but also it can be programmed to tell a technician exactly what the problem is and where it is occurring. </a:t>
            </a:r>
          </a:p>
          <a:p>
            <a:pPr lvl="1" algn="just" eaLnBrk="1" hangingPunct="1">
              <a:lnSpc>
                <a:spcPct val="90000"/>
              </a:lnSpc>
            </a:pPr>
            <a:endParaRPr lang="en-US" sz="2000" dirty="0">
              <a:solidFill>
                <a:schemeClr val="bg1"/>
              </a:solidFill>
              <a:latin typeface="Century Schoolbook" panose="02040604050505020304" pitchFamily="18" charset="0"/>
            </a:endParaRPr>
          </a:p>
          <a:p>
            <a:pPr lvl="1" algn="just" eaLnBrk="1" hangingPunct="1">
              <a:lnSpc>
                <a:spcPct val="90000"/>
              </a:lnSpc>
            </a:pPr>
            <a:r>
              <a:rPr lang="en-US" sz="2000" dirty="0">
                <a:solidFill>
                  <a:schemeClr val="bg1"/>
                </a:solidFill>
                <a:latin typeface="Century Schoolbook" panose="02040604050505020304" pitchFamily="18" charset="0"/>
              </a:rPr>
              <a:t>Huge savings in time and cost for both the manufacturer and the consumer.</a:t>
            </a:r>
          </a:p>
          <a:p>
            <a:pPr lvl="1" algn="just" eaLnBrk="1" hangingPunct="1">
              <a:lnSpc>
                <a:spcPct val="90000"/>
              </a:lnSpc>
            </a:pPr>
            <a:endParaRPr lang="en-US" sz="2000" dirty="0">
              <a:solidFill>
                <a:schemeClr val="bg1"/>
              </a:solidFill>
              <a:latin typeface="Century Schoolbook" panose="02040604050505020304" pitchFamily="18" charset="0"/>
            </a:endParaRPr>
          </a:p>
          <a:p>
            <a:pPr lvl="1" algn="just" eaLnBrk="1" hangingPunct="1">
              <a:lnSpc>
                <a:spcPct val="90000"/>
              </a:lnSpc>
            </a:pPr>
            <a:r>
              <a:rPr lang="en-US" sz="2000" dirty="0">
                <a:solidFill>
                  <a:schemeClr val="bg1"/>
                </a:solidFill>
                <a:latin typeface="Century Schoolbook" panose="02040604050505020304" pitchFamily="18" charset="0"/>
              </a:rPr>
              <a:t>Simplified design, maintenance, upgrading, logistics and control structures equate to greater efficiency, less down-time and enhanced security.</a:t>
            </a:r>
          </a:p>
        </p:txBody>
      </p:sp>
    </p:spTree>
    <p:extLst>
      <p:ext uri="{BB962C8B-B14F-4D97-AF65-F5344CB8AC3E}">
        <p14:creationId xmlns:p14="http://schemas.microsoft.com/office/powerpoint/2010/main" val="30287458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eaLnBrk="1" fontAlgn="auto" hangingPunct="1">
              <a:spcAft>
                <a:spcPts val="0"/>
              </a:spcAft>
              <a:defRPr/>
            </a:pPr>
            <a:r>
              <a:rPr lang="en-US" dirty="0">
                <a:solidFill>
                  <a:srgbClr val="C00000"/>
                </a:solidFill>
                <a:latin typeface="Bookman Old Style" pitchFamily="18" charset="0"/>
              </a:rPr>
              <a:t>summary</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 y="147169"/>
            <a:ext cx="2333625" cy="1697506"/>
          </a:xfrm>
          <a:prstGeom prst="rect">
            <a:avLst/>
          </a:prstGeom>
        </p:spPr>
      </p:pic>
      <p:sp>
        <p:nvSpPr>
          <p:cNvPr id="4" name="Rectangle 3"/>
          <p:cNvSpPr/>
          <p:nvPr/>
        </p:nvSpPr>
        <p:spPr>
          <a:xfrm>
            <a:off x="180975" y="2146477"/>
            <a:ext cx="7777021" cy="1938992"/>
          </a:xfrm>
          <a:prstGeom prst="rect">
            <a:avLst/>
          </a:prstGeom>
        </p:spPr>
        <p:txBody>
          <a:bodyPr wrap="square">
            <a:spAutoFit/>
          </a:bodyPr>
          <a:lstStyle/>
          <a:p>
            <a:pPr algn="just" eaLnBrk="1" hangingPunct="1"/>
            <a:r>
              <a:rPr lang="en-US" sz="2000" dirty="0">
                <a:solidFill>
                  <a:schemeClr val="bg1"/>
                </a:solidFill>
                <a:latin typeface="Century Schoolbook" panose="02040604050505020304" pitchFamily="18" charset="0"/>
              </a:rPr>
              <a:t>Using the unique capabilities and robustness of the WINS DCS system, we have also demonstrated that this breakthrough in electronics technology also possesses the potential to solve one of the most important and insidious problems of our time….cyber-security, since the Tueor Security Computer has already demonstrated its invulnerability before a world-wide audience.</a:t>
            </a:r>
          </a:p>
        </p:txBody>
      </p:sp>
    </p:spTree>
    <p:extLst>
      <p:ext uri="{BB962C8B-B14F-4D97-AF65-F5344CB8AC3E}">
        <p14:creationId xmlns:p14="http://schemas.microsoft.com/office/powerpoint/2010/main" val="24376474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eaLnBrk="1" fontAlgn="auto" hangingPunct="1">
              <a:spcAft>
                <a:spcPts val="0"/>
              </a:spcAft>
              <a:defRPr/>
            </a:pPr>
            <a:r>
              <a:rPr lang="en-US" dirty="0">
                <a:solidFill>
                  <a:srgbClr val="C00000"/>
                </a:solidFill>
                <a:latin typeface="Bookman Old Style" pitchFamily="18" charset="0"/>
              </a:rPr>
              <a:t>summary</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 y="147169"/>
            <a:ext cx="2333625" cy="1697506"/>
          </a:xfrm>
          <a:prstGeom prst="rect">
            <a:avLst/>
          </a:prstGeom>
        </p:spPr>
      </p:pic>
      <p:sp>
        <p:nvSpPr>
          <p:cNvPr id="4" name="Rectangle 3"/>
          <p:cNvSpPr/>
          <p:nvPr/>
        </p:nvSpPr>
        <p:spPr>
          <a:xfrm>
            <a:off x="488887" y="2146477"/>
            <a:ext cx="7179398" cy="2554545"/>
          </a:xfrm>
          <a:prstGeom prst="rect">
            <a:avLst/>
          </a:prstGeom>
        </p:spPr>
        <p:txBody>
          <a:bodyPr wrap="square">
            <a:spAutoFit/>
          </a:bodyPr>
          <a:lstStyle/>
          <a:p>
            <a:pPr algn="just" eaLnBrk="1" hangingPunct="1"/>
            <a:r>
              <a:rPr lang="en-US" sz="2000" dirty="0">
                <a:solidFill>
                  <a:schemeClr val="bg1"/>
                </a:solidFill>
                <a:latin typeface="Century Schoolbook" panose="02040604050505020304" pitchFamily="18" charset="0"/>
              </a:rPr>
              <a:t>The capabilities of Tueor Technologies is also beginning to be recognized by Governmental and Legal entities as a possible answer to life-threatening criminal activities.</a:t>
            </a:r>
          </a:p>
          <a:p>
            <a:pPr algn="just" eaLnBrk="1" hangingPunct="1"/>
            <a:endParaRPr lang="en-US" sz="2000" dirty="0">
              <a:solidFill>
                <a:schemeClr val="bg1"/>
              </a:solidFill>
              <a:latin typeface="Century Schoolbook" panose="02040604050505020304" pitchFamily="18" charset="0"/>
            </a:endParaRPr>
          </a:p>
          <a:p>
            <a:pPr algn="just" eaLnBrk="1" hangingPunct="1"/>
            <a:r>
              <a:rPr lang="en-US" sz="2000" dirty="0">
                <a:solidFill>
                  <a:schemeClr val="bg1"/>
                </a:solidFill>
                <a:latin typeface="Century Schoolbook" panose="02040604050505020304" pitchFamily="18" charset="0"/>
              </a:rPr>
              <a:t>There exists the very real possibilities that, in the absence of any other demonstratively effective technologies, the Tueor-Based Wires could become a federal standard in several military and health-care applications.</a:t>
            </a:r>
          </a:p>
        </p:txBody>
      </p:sp>
    </p:spTree>
    <p:extLst>
      <p:ext uri="{BB962C8B-B14F-4D97-AF65-F5344CB8AC3E}">
        <p14:creationId xmlns:p14="http://schemas.microsoft.com/office/powerpoint/2010/main" val="10552896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623" y="1339912"/>
            <a:ext cx="5567598" cy="3668209"/>
          </a:xfrm>
          <a:prstGeom prst="rect">
            <a:avLst/>
          </a:prstGeom>
        </p:spPr>
      </p:pic>
      <p:sp>
        <p:nvSpPr>
          <p:cNvPr id="3" name="TextBox 2"/>
          <p:cNvSpPr txBox="1"/>
          <p:nvPr/>
        </p:nvSpPr>
        <p:spPr>
          <a:xfrm>
            <a:off x="959667" y="5567881"/>
            <a:ext cx="7070757" cy="830997"/>
          </a:xfrm>
          <a:prstGeom prst="rect">
            <a:avLst/>
          </a:prstGeom>
          <a:noFill/>
        </p:spPr>
        <p:txBody>
          <a:bodyPr wrap="square" rtlCol="0">
            <a:spAutoFit/>
          </a:bodyPr>
          <a:lstStyle/>
          <a:p>
            <a:pPr algn="ctr"/>
            <a:r>
              <a:rPr lang="en-US" sz="2000" dirty="0">
                <a:latin typeface="Century Schoolbook" panose="02040604050505020304" pitchFamily="18" charset="0"/>
              </a:rPr>
              <a:t>Developed and Authored by Daniel L. Greene</a:t>
            </a:r>
          </a:p>
          <a:p>
            <a:pPr algn="ctr"/>
            <a:r>
              <a:rPr lang="en-US" sz="1400" dirty="0">
                <a:latin typeface="Century Schoolbook" panose="02040604050505020304" pitchFamily="18" charset="0"/>
              </a:rPr>
              <a:t>Dan may be reached at </a:t>
            </a:r>
            <a:r>
              <a:rPr lang="en-US" sz="1400" dirty="0">
                <a:solidFill>
                  <a:schemeClr val="accent2"/>
                </a:solidFill>
                <a:latin typeface="Century Schoolbook" panose="02040604050505020304" pitchFamily="18" charset="0"/>
                <a:hlinkClick r:id="rId3"/>
              </a:rPr>
              <a:t>AGEELA61@gmail.com</a:t>
            </a:r>
            <a:r>
              <a:rPr lang="en-US" sz="1400" dirty="0">
                <a:latin typeface="Century Schoolbook" panose="02040604050505020304" pitchFamily="18" charset="0"/>
              </a:rPr>
              <a:t> or</a:t>
            </a:r>
          </a:p>
          <a:p>
            <a:pPr algn="ctr"/>
            <a:r>
              <a:rPr lang="en-US" sz="1400" dirty="0">
                <a:latin typeface="Century Schoolbook" panose="02040604050505020304" pitchFamily="18" charset="0"/>
              </a:rPr>
              <a:t>(307)635-1160</a:t>
            </a:r>
          </a:p>
        </p:txBody>
      </p:sp>
    </p:spTree>
    <p:extLst>
      <p:ext uri="{BB962C8B-B14F-4D97-AF65-F5344CB8AC3E}">
        <p14:creationId xmlns:p14="http://schemas.microsoft.com/office/powerpoint/2010/main" val="2767132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1266" name="Rectangle 12"/>
          <p:cNvSpPr>
            <a:spLocks noChangeArrowheads="1"/>
          </p:cNvSpPr>
          <p:nvPr/>
        </p:nvSpPr>
        <p:spPr bwMode="auto">
          <a:xfrm>
            <a:off x="2747958" y="114300"/>
            <a:ext cx="6272217"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kumimoji="0" lang="en-US" sz="2900" cap="all" dirty="0">
                <a:ln w="3175" cmpd="sng">
                  <a:noFill/>
                </a:ln>
                <a:solidFill>
                  <a:srgbClr val="C00000"/>
                </a:solidFill>
                <a:latin typeface="Bookman Old Style" pitchFamily="18" charset="0"/>
                <a:ea typeface="+mj-ea"/>
                <a:cs typeface="+mj-cs"/>
              </a:rPr>
              <a:t>Tueor technologies     Digital Current System (</a:t>
            </a:r>
            <a:r>
              <a:rPr kumimoji="0" lang="en-US" sz="2900" cap="all" dirty="0" err="1">
                <a:ln w="3175" cmpd="sng">
                  <a:noFill/>
                </a:ln>
                <a:solidFill>
                  <a:srgbClr val="C00000"/>
                </a:solidFill>
                <a:latin typeface="Bookman Old Style" pitchFamily="18" charset="0"/>
                <a:ea typeface="+mj-ea"/>
                <a:cs typeface="+mj-cs"/>
              </a:rPr>
              <a:t>ttDCS</a:t>
            </a:r>
            <a:r>
              <a:rPr kumimoji="0" lang="en-US" sz="2900" cap="all" dirty="0">
                <a:ln w="3175" cmpd="sng">
                  <a:noFill/>
                </a:ln>
                <a:solidFill>
                  <a:srgbClr val="C00000"/>
                </a:solidFill>
                <a:latin typeface="Bookman Old Style" pitchFamily="18" charset="0"/>
                <a:ea typeface="+mj-ea"/>
                <a:cs typeface="+mj-cs"/>
              </a:rPr>
              <a:t>)</a:t>
            </a:r>
            <a:endParaRPr lang="en-US" dirty="0"/>
          </a:p>
        </p:txBody>
      </p:sp>
      <p:sp>
        <p:nvSpPr>
          <p:cNvPr id="5124" name="Rectangle 4"/>
          <p:cNvSpPr>
            <a:spLocks noGrp="1" noChangeArrowheads="1"/>
          </p:cNvSpPr>
          <p:nvPr>
            <p:ph type="title" idx="4294967295"/>
          </p:nvPr>
        </p:nvSpPr>
        <p:spPr>
          <a:xfrm>
            <a:off x="2733675" y="228600"/>
            <a:ext cx="6410325" cy="1447800"/>
          </a:xfrm>
        </p:spPr>
        <p:txBody>
          <a:bodyPr/>
          <a:lstStyle/>
          <a:p>
            <a:pPr eaLnBrk="1" fontAlgn="auto" hangingPunct="1">
              <a:spcAft>
                <a:spcPts val="0"/>
              </a:spcAft>
              <a:defRPr/>
            </a:pPr>
            <a:r>
              <a:rPr lang="en-US" sz="3200" dirty="0">
                <a:solidFill>
                  <a:srgbClr val="C00000"/>
                </a:solidFill>
                <a:latin typeface="Bookman Old Style" pitchFamily="18" charset="0"/>
                <a:ea typeface="+mj-ea"/>
              </a:rPr>
              <a:t>   </a:t>
            </a: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grpSp>
        <p:nvGrpSpPr>
          <p:cNvPr id="11270" name="Group 7"/>
          <p:cNvGrpSpPr>
            <a:grpSpLocks/>
          </p:cNvGrpSpPr>
          <p:nvPr/>
        </p:nvGrpSpPr>
        <p:grpSpPr bwMode="auto">
          <a:xfrm>
            <a:off x="0" y="142875"/>
            <a:ext cx="2628900" cy="2409825"/>
            <a:chOff x="393" y="0"/>
            <a:chExt cx="5047" cy="4511"/>
          </a:xfrm>
        </p:grpSpPr>
        <p:pic>
          <p:nvPicPr>
            <p:cNvPr id="11272" name="Picture 8" descr="eagle%20eye%20american%20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 y="0"/>
              <a:ext cx="4352" cy="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12"/>
            <p:cNvSpPr txBox="1">
              <a:spLocks noChangeArrowheads="1"/>
            </p:cNvSpPr>
            <p:nvPr/>
          </p:nvSpPr>
          <p:spPr bwMode="auto">
            <a:xfrm>
              <a:off x="393" y="2962"/>
              <a:ext cx="5047" cy="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pPr>
              <a:endParaRPr lang="en-US" sz="4800">
                <a:solidFill>
                  <a:srgbClr val="FF0000"/>
                </a:solidFill>
              </a:endParaRPr>
            </a:p>
          </p:txBody>
        </p:sp>
      </p:grpSp>
      <p:sp>
        <p:nvSpPr>
          <p:cNvPr id="11271" name="Rectangle 10"/>
          <p:cNvSpPr>
            <a:spLocks noChangeArrowheads="1"/>
          </p:cNvSpPr>
          <p:nvPr/>
        </p:nvSpPr>
        <p:spPr bwMode="auto">
          <a:xfrm>
            <a:off x="171450" y="1876425"/>
            <a:ext cx="86487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dirty="0">
                <a:solidFill>
                  <a:schemeClr val="bg1"/>
                </a:solidFill>
                <a:latin typeface="Lucida Sans" panose="020B0602030504020204" pitchFamily="34" charset="0"/>
              </a:rPr>
              <a:t> </a:t>
            </a:r>
            <a:r>
              <a:rPr lang="en-US" sz="2800" b="1" i="1" dirty="0">
                <a:solidFill>
                  <a:schemeClr val="bg1"/>
                </a:solidFill>
                <a:latin typeface="Century Schoolbook" panose="02040604050505020304" pitchFamily="18" charset="0"/>
              </a:rPr>
              <a:t>Background (</a:t>
            </a:r>
            <a:r>
              <a:rPr lang="en-US" sz="2800" b="1" i="1" dirty="0" err="1">
                <a:solidFill>
                  <a:schemeClr val="bg1"/>
                </a:solidFill>
                <a:latin typeface="Century Schoolbook" panose="02040604050505020304" pitchFamily="18" charset="0"/>
              </a:rPr>
              <a:t>cont</a:t>
            </a:r>
            <a:r>
              <a:rPr lang="en-US" sz="2800" b="1" i="1" dirty="0">
                <a:solidFill>
                  <a:schemeClr val="bg1"/>
                </a:solidFill>
                <a:latin typeface="Century Schoolbook" panose="02040604050505020304" pitchFamily="18" charset="0"/>
              </a:rPr>
              <a:t>)</a:t>
            </a:r>
          </a:p>
          <a:p>
            <a:pPr algn="ctr" eaLnBrk="1" hangingPunct="1"/>
            <a:endParaRPr lang="en-US" dirty="0">
              <a:solidFill>
                <a:schemeClr val="bg1"/>
              </a:solidFill>
              <a:latin typeface="Lucida Sans" panose="020B0602030504020204" pitchFamily="34" charset="0"/>
            </a:endParaRPr>
          </a:p>
          <a:p>
            <a:pPr lvl="1" eaLnBrk="1" hangingPunct="1"/>
            <a:r>
              <a:rPr lang="en-US" sz="2000" dirty="0">
                <a:solidFill>
                  <a:schemeClr val="bg1"/>
                </a:solidFill>
                <a:latin typeface="Century Schoolbook" panose="02040604050505020304" pitchFamily="18" charset="0"/>
              </a:rPr>
              <a:t>The technology was also favorably reviewed by General Dynamics, AM General, Rockwell International, General Motors, Ford and others.  </a:t>
            </a:r>
          </a:p>
          <a:p>
            <a:pPr lvl="1" eaLnBrk="1" hangingPunct="1"/>
            <a:endParaRPr lang="en-US" sz="2000" dirty="0">
              <a:solidFill>
                <a:schemeClr val="bg1"/>
              </a:solidFill>
              <a:latin typeface="Century Schoolbook" panose="02040604050505020304" pitchFamily="18" charset="0"/>
            </a:endParaRPr>
          </a:p>
          <a:p>
            <a:pPr lvl="1" eaLnBrk="1" hangingPunct="1"/>
            <a:r>
              <a:rPr lang="en-US" sz="2000" dirty="0">
                <a:solidFill>
                  <a:schemeClr val="bg1"/>
                </a:solidFill>
                <a:latin typeface="Century Schoolbook" panose="02040604050505020304" pitchFamily="18" charset="0"/>
              </a:rPr>
              <a:t>ATK, a primary NASA supplier, favorably considered the IC wiring for NASA</a:t>
            </a:r>
            <a:r>
              <a:rPr lang="en-US" altLang="en-US" sz="2000" dirty="0">
                <a:solidFill>
                  <a:schemeClr val="bg1"/>
                </a:solidFill>
                <a:latin typeface="Century Schoolbook" panose="02040604050505020304" pitchFamily="18" charset="0"/>
              </a:rPr>
              <a:t>’</a:t>
            </a:r>
            <a:r>
              <a:rPr lang="en-US" sz="2000" dirty="0">
                <a:solidFill>
                  <a:schemeClr val="bg1"/>
                </a:solidFill>
                <a:latin typeface="Century Schoolbook" panose="02040604050505020304" pitchFamily="18" charset="0"/>
              </a:rPr>
              <a:t>s new space shuttle, heavy-lifting, single-stage rocket.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
            <a:ext cx="2581275" cy="1743075"/>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290"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normAutofit fontScale="90000"/>
          </a:bodyPr>
          <a:lstStyle/>
          <a:p>
            <a:pPr algn="ctr">
              <a:defRPr/>
            </a:pPr>
            <a:r>
              <a:rPr lang="en-US" sz="3200" dirty="0">
                <a:solidFill>
                  <a:srgbClr val="C00000"/>
                </a:solidFill>
                <a:latin typeface="Bookman Old Style" pitchFamily="18" charset="0"/>
                <a:ea typeface="+mj-ea"/>
              </a:rPr>
              <a:t> </a:t>
            </a:r>
            <a:r>
              <a:rPr lang="en-US" sz="2900" dirty="0">
                <a:solidFill>
                  <a:srgbClr val="C00000"/>
                </a:solidFill>
                <a:latin typeface="Bookman Old Style" pitchFamily="18" charset="0"/>
              </a:rPr>
              <a:t>Tueor technologies     Digital Current System </a:t>
            </a:r>
            <a:br>
              <a:rPr lang="en-US" sz="2900" dirty="0">
                <a:solidFill>
                  <a:srgbClr val="C00000"/>
                </a:solidFill>
                <a:latin typeface="Bookman Old Style" pitchFamily="18" charset="0"/>
              </a:rPr>
            </a:br>
            <a:r>
              <a:rPr lang="en-US" sz="2900" dirty="0">
                <a:solidFill>
                  <a:srgbClr val="C00000"/>
                </a:solidFill>
                <a:latin typeface="Bookman Old Style" pitchFamily="18" charset="0"/>
              </a:rPr>
              <a:t>(</a:t>
            </a:r>
            <a:r>
              <a:rPr lang="en-US" sz="2900" dirty="0" err="1">
                <a:solidFill>
                  <a:srgbClr val="C00000"/>
                </a:solidFill>
                <a:latin typeface="Bookman Old Style" pitchFamily="18" charset="0"/>
              </a:rPr>
              <a:t>ttDCS</a:t>
            </a:r>
            <a:r>
              <a:rPr lang="en-US" sz="2900" dirty="0">
                <a:solidFill>
                  <a:srgbClr val="C00000"/>
                </a:solidFill>
                <a:latin typeface="Bookman Old Style" pitchFamily="18" charset="0"/>
              </a:rPr>
              <a:t>)</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2118511"/>
            <a:ext cx="8496300" cy="4253714"/>
          </a:xfrm>
        </p:spPr>
        <p:txBody>
          <a:bodyPr>
            <a:normAutofit/>
          </a:bodyPr>
          <a:lstStyle/>
          <a:p>
            <a:pPr marL="548640" indent="-411480" eaLnBrk="1" fontAlgn="auto" hangingPunct="1">
              <a:spcAft>
                <a:spcPts val="0"/>
              </a:spcAft>
              <a:buClr>
                <a:schemeClr val="bg1"/>
              </a:buClr>
              <a:buFont typeface="Wingdings 2"/>
              <a:buNone/>
              <a:defRPr/>
            </a:pPr>
            <a:r>
              <a:rPr lang="en-US" dirty="0">
                <a:solidFill>
                  <a:schemeClr val="bg1"/>
                </a:solidFill>
                <a:latin typeface="+mj-lt"/>
                <a:ea typeface="+mn-ea"/>
              </a:rPr>
              <a:t>	</a:t>
            </a: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12295" name="Rectangle 10"/>
          <p:cNvSpPr>
            <a:spLocks noChangeArrowheads="1"/>
          </p:cNvSpPr>
          <p:nvPr/>
        </p:nvSpPr>
        <p:spPr bwMode="auto">
          <a:xfrm>
            <a:off x="398352" y="1876425"/>
            <a:ext cx="820244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dirty="0"/>
              <a:t> </a:t>
            </a:r>
            <a:r>
              <a:rPr lang="en-US" sz="2800" b="1" i="1" dirty="0">
                <a:solidFill>
                  <a:schemeClr val="bg1"/>
                </a:solidFill>
                <a:latin typeface="Century Schoolbook" panose="02040604050505020304" pitchFamily="18" charset="0"/>
              </a:rPr>
              <a:t>Basic Technical Philosophy</a:t>
            </a:r>
          </a:p>
          <a:p>
            <a:pPr algn="ctr" eaLnBrk="1" hangingPunct="1"/>
            <a:endParaRPr lang="en-US" sz="2800" b="1" i="1" dirty="0">
              <a:solidFill>
                <a:schemeClr val="bg1"/>
              </a:solidFill>
              <a:latin typeface="Century Schoolbook" panose="02040604050505020304" pitchFamily="18" charset="0"/>
            </a:endParaRPr>
          </a:p>
          <a:p>
            <a:pPr algn="ctr" eaLnBrk="1" hangingPunct="1"/>
            <a:endParaRPr lang="en-US" sz="2000" dirty="0">
              <a:latin typeface="Century Schoolbook" panose="02040604050505020304" pitchFamily="18" charset="0"/>
            </a:endParaRPr>
          </a:p>
          <a:p>
            <a:r>
              <a:rPr lang="en-US" sz="2000" dirty="0">
                <a:solidFill>
                  <a:schemeClr val="bg1"/>
                </a:solidFill>
                <a:latin typeface="Century Schoolbook" panose="02040604050505020304" pitchFamily="18" charset="0"/>
              </a:rPr>
              <a:t>To provide both variable current (AC, DC or a combination of both)   along with bi-directional, high-speed data transfer along a simple common conduit (i.e. twisted pair, coaxial cable, etc.), providing a simple single or multi-loop design to enhance performance and survivability as well as to simplify engineering and maintenance and greatly reduce the amount of wire, control and grounding structures required in any given electrical system.</a:t>
            </a:r>
          </a:p>
          <a:p>
            <a:pPr eaLnBrk="1" hangingPunct="1">
              <a:lnSpc>
                <a:spcPct val="150000"/>
              </a:lnSpc>
            </a:pPr>
            <a:endParaRPr lang="en-US" sz="2800" dirty="0">
              <a:latin typeface="Century Schoolbook" panose="020406040505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121373"/>
            <a:ext cx="1793624" cy="1736002"/>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314" name="Rectangle 12"/>
          <p:cNvSpPr>
            <a:spLocks noChangeArrowheads="1"/>
          </p:cNvSpPr>
          <p:nvPr/>
        </p:nvSpPr>
        <p:spPr bwMode="auto">
          <a:xfrm>
            <a:off x="152400" y="114300"/>
            <a:ext cx="8867775" cy="1743075"/>
          </a:xfrm>
          <a:prstGeom prst="rect">
            <a:avLst/>
          </a:prstGeom>
          <a:solidFill>
            <a:schemeClr val="bg1"/>
          </a:solidFill>
          <a:ln w="12700" cap="sq">
            <a:solidFill>
              <a:schemeClr val="tx1"/>
            </a:solidFill>
            <a:round/>
            <a:headEnd type="none" w="sm" len="sm"/>
            <a:tailEnd type="none" w="sm" len="sm"/>
          </a:ln>
        </p:spPr>
        <p:txBody>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sp>
        <p:nvSpPr>
          <p:cNvPr id="5124" name="Rectangle 4"/>
          <p:cNvSpPr>
            <a:spLocks noGrp="1" noChangeArrowheads="1"/>
          </p:cNvSpPr>
          <p:nvPr>
            <p:ph type="title" idx="4294967295"/>
          </p:nvPr>
        </p:nvSpPr>
        <p:spPr>
          <a:xfrm>
            <a:off x="2733675" y="228600"/>
            <a:ext cx="6410325" cy="1447800"/>
          </a:xfrm>
        </p:spPr>
        <p:txBody>
          <a:bodyPr/>
          <a:lstStyle/>
          <a:p>
            <a:pPr algn="ctr">
              <a:defRPr/>
            </a:pPr>
            <a:r>
              <a:rPr lang="en-US" sz="2900" dirty="0">
                <a:solidFill>
                  <a:srgbClr val="C00000"/>
                </a:solidFill>
                <a:latin typeface="Bookman Old Style" pitchFamily="18" charset="0"/>
              </a:rPr>
              <a:t>Tueor technologies     Digital Current System (</a:t>
            </a:r>
            <a:r>
              <a:rPr lang="en-US" sz="2900" dirty="0" err="1">
                <a:solidFill>
                  <a:srgbClr val="C00000"/>
                </a:solidFill>
                <a:latin typeface="Bookman Old Style" pitchFamily="18" charset="0"/>
              </a:rPr>
              <a:t>ttDCS</a:t>
            </a:r>
            <a:r>
              <a:rPr lang="en-US" sz="2900" dirty="0">
                <a:solidFill>
                  <a:srgbClr val="C00000"/>
                </a:solidFill>
                <a:latin typeface="Bookman Old Style" pitchFamily="18" charset="0"/>
              </a:rPr>
              <a:t>)</a:t>
            </a:r>
            <a:endParaRPr lang="en-US" sz="3200" dirty="0">
              <a:solidFill>
                <a:srgbClr val="C00000"/>
              </a:solidFill>
              <a:latin typeface="Bookman Old Style" pitchFamily="18" charset="0"/>
              <a:ea typeface="+mj-ea"/>
            </a:endParaRPr>
          </a:p>
        </p:txBody>
      </p:sp>
      <p:sp>
        <p:nvSpPr>
          <p:cNvPr id="5125" name="Rectangle 5"/>
          <p:cNvSpPr>
            <a:spLocks noGrp="1" noChangeArrowheads="1"/>
          </p:cNvSpPr>
          <p:nvPr>
            <p:ph type="body" idx="4294967295"/>
          </p:nvPr>
        </p:nvSpPr>
        <p:spPr>
          <a:xfrm>
            <a:off x="0" y="1438275"/>
            <a:ext cx="8496300" cy="4933950"/>
          </a:xfrm>
        </p:spPr>
        <p:txBody>
          <a:bodyPr>
            <a:normAutofit/>
          </a:bodyPr>
          <a:lstStyle/>
          <a:p>
            <a:pPr marL="548640" indent="-411480" eaLnBrk="1" fontAlgn="auto" hangingPunct="1">
              <a:spcAft>
                <a:spcPts val="0"/>
              </a:spcAft>
              <a:buClr>
                <a:schemeClr val="bg1"/>
              </a:buClr>
              <a:buFont typeface="Wingdings 2"/>
              <a:buNone/>
              <a:defRPr/>
            </a:pPr>
            <a:endParaRPr lang="en-US" dirty="0">
              <a:solidFill>
                <a:schemeClr val="bg1"/>
              </a:solidFill>
              <a:latin typeface="+mj-lt"/>
              <a:ea typeface="+mn-ea"/>
            </a:endParaRPr>
          </a:p>
          <a:p>
            <a:pPr marL="548640" indent="-411480" eaLnBrk="1" fontAlgn="auto" hangingPunct="1">
              <a:spcAft>
                <a:spcPts val="0"/>
              </a:spcAft>
              <a:buClrTx/>
              <a:buFont typeface="Wingdings 2"/>
              <a:buNone/>
              <a:defRPr/>
            </a:pPr>
            <a:endParaRPr lang="en-US" dirty="0">
              <a:solidFill>
                <a:schemeClr val="bg1"/>
              </a:solidFill>
              <a:latin typeface="+mj-lt"/>
              <a:ea typeface="+mn-ea"/>
            </a:endParaRPr>
          </a:p>
        </p:txBody>
      </p:sp>
      <p:sp>
        <p:nvSpPr>
          <p:cNvPr id="13319" name="Rectangle 10"/>
          <p:cNvSpPr>
            <a:spLocks noChangeArrowheads="1"/>
          </p:cNvSpPr>
          <p:nvPr/>
        </p:nvSpPr>
        <p:spPr bwMode="auto">
          <a:xfrm>
            <a:off x="161925" y="1924050"/>
            <a:ext cx="88582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MS PGothic" panose="020B0600070205080204" pitchFamily="34" charset="-128"/>
              </a:defRPr>
            </a:lvl1pPr>
            <a:lvl2pPr eaLnBrk="0" hangingPunct="0">
              <a:defRPr kumimoji="1"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kumimoji="1"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kumimoji="1"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kumimoji="1"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sz="2800" b="1" i="1" dirty="0">
                <a:solidFill>
                  <a:schemeClr val="bg1"/>
                </a:solidFill>
                <a:latin typeface="Century Schoolbook" panose="02040604050505020304" pitchFamily="18" charset="0"/>
              </a:rPr>
              <a:t>Basic Technical Philosophy (</a:t>
            </a:r>
            <a:r>
              <a:rPr lang="en-US" sz="2800" b="1" i="1" dirty="0" err="1">
                <a:solidFill>
                  <a:schemeClr val="bg1"/>
                </a:solidFill>
                <a:latin typeface="Century Schoolbook" panose="02040604050505020304" pitchFamily="18" charset="0"/>
              </a:rPr>
              <a:t>cont</a:t>
            </a:r>
            <a:r>
              <a:rPr lang="en-US" sz="2800" b="1" i="1" dirty="0">
                <a:solidFill>
                  <a:schemeClr val="bg1"/>
                </a:solidFill>
                <a:latin typeface="Century Schoolbook" panose="02040604050505020304" pitchFamily="18" charset="0"/>
              </a:rPr>
              <a:t>)</a:t>
            </a:r>
          </a:p>
          <a:p>
            <a:pPr algn="ctr" eaLnBrk="1" hangingPunct="1"/>
            <a:endParaRPr lang="en-US" b="1" dirty="0">
              <a:solidFill>
                <a:schemeClr val="bg1"/>
              </a:solidFill>
              <a:latin typeface="Lucida Sans" panose="020B0602030504020204" pitchFamily="34" charset="0"/>
            </a:endParaRPr>
          </a:p>
          <a:p>
            <a:pPr lvl="1" eaLnBrk="1" hangingPunct="1"/>
            <a:r>
              <a:rPr lang="en-US" sz="2000" dirty="0">
                <a:solidFill>
                  <a:schemeClr val="bg1"/>
                </a:solidFill>
                <a:latin typeface="Century Schoolbook" panose="02040604050505020304" pitchFamily="18" charset="0"/>
              </a:rPr>
              <a:t>The TTDCS is not a stand-alone product… rather, it is an enabling technology intended to provide a significantly advanced methodology tool to the engineer involved in the delivery of electrical power and control across a defined system.</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121373"/>
            <a:ext cx="1793624" cy="1736002"/>
          </a:xfrm>
          <a:prstGeom prst="rect">
            <a:avLst/>
          </a:prstGeom>
        </p:spPr>
      </p:pic>
    </p:spTree>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3133</TotalTime>
  <Words>4171</Words>
  <Application>Microsoft Office PowerPoint</Application>
  <PresentationFormat>On-screen Show (4:3)</PresentationFormat>
  <Paragraphs>543</Paragraphs>
  <Slides>63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Bookman Old Style</vt:lpstr>
      <vt:lpstr>Century Gothic</vt:lpstr>
      <vt:lpstr>Century Schoolbook</vt:lpstr>
      <vt:lpstr>Lucida Sans</vt:lpstr>
      <vt:lpstr>Palatino Linotype</vt:lpstr>
      <vt:lpstr>Times New Roman</vt:lpstr>
      <vt:lpstr>Wingdings</vt:lpstr>
      <vt:lpstr>Wingdings 2</vt:lpstr>
      <vt:lpstr>Wingdings 3</vt:lpstr>
      <vt:lpstr>Slice</vt:lpstr>
      <vt:lpstr>WINS</vt:lpstr>
      <vt:lpstr>The Company</vt:lpstr>
      <vt:lpstr>Tueor technologies     Digital Current System (ttDCS)</vt:lpstr>
      <vt:lpstr>   </vt:lpstr>
      <vt:lpstr>Tueor technologies     Digital Current System (ttDCS)</vt:lpstr>
      <vt:lpstr> </vt:lpstr>
      <vt:lpstr>   </vt:lpstr>
      <vt:lpstr> Tueor technologies     Digital Current System  (ttDCS)</vt:lpstr>
      <vt:lpstr>Tueor technologies     Digital Current System (ttDCS)</vt:lpstr>
      <vt:lpstr>PowerPoint Presentation</vt:lpstr>
      <vt:lpstr>PowerPoint Presentation</vt:lpstr>
      <vt:lpstr>PowerPoint Presentation</vt:lpstr>
      <vt:lpstr>PowerPoint Presentation</vt:lpstr>
      <vt:lpstr>PowerPoint Presentation</vt:lpstr>
      <vt:lpstr>PowerPoint Presentation</vt:lpstr>
      <vt:lpstr>Tueor technologies     Digital Current System  (ttDCS)</vt:lpstr>
      <vt:lpstr>Tueor technologies     Digital Current System (ttDCS)</vt:lpstr>
      <vt:lpstr>Tueor technologies     Digital Current System (ttDCS)</vt:lpstr>
      <vt:lpstr>Tueor technologies     Digital Current System (ttDCS)</vt:lpstr>
      <vt:lpstr>Tueor technologies     Digital Current System (ttDCS)</vt:lpstr>
      <vt:lpstr>Tueor technologies     Digital Current System (ttDCS)</vt:lpstr>
      <vt:lpstr>Tueor technologies     Digital Current System (ttDCS)</vt:lpstr>
      <vt:lpstr>Tueor technologies     Digital Current System (ttDCS)</vt:lpstr>
      <vt:lpstr>Tueor technologies     Digital Current System (ttDCS)</vt:lpstr>
      <vt:lpstr>    Benefits of the ttDCS</vt:lpstr>
      <vt:lpstr>PowerPoint Presentation</vt:lpstr>
      <vt:lpstr>Tueor technologies     Digital Current System (ttDCS)</vt:lpstr>
      <vt:lpstr>Tueor technologies     Digital Current System (ttDCS)</vt:lpstr>
      <vt:lpstr>Tueor technologies     Digital Current System (ttDCS)</vt:lpstr>
      <vt:lpstr>Tueor technologies     Digital Current System (ttDCS)</vt:lpstr>
      <vt:lpstr>Tueor technologies     Digital Current System (ttDCS)</vt:lpstr>
      <vt:lpstr>Projects and systems already identified and evaluated for ttDCS</vt:lpstr>
      <vt:lpstr>Projects and systems already identified and evaluated for ttdcs</vt:lpstr>
      <vt:lpstr>Projects and systems already identified and evaluated for ttdcs</vt:lpstr>
      <vt:lpstr>Projects and systems already identified and evaluated for ttdcs</vt:lpstr>
      <vt:lpstr>Projects and systems already identified and evaluated for ttdcs</vt:lpstr>
      <vt:lpstr>Projects and systems already identified and evaluated for ttdcs</vt:lpstr>
      <vt:lpstr>Projects and systems already identified and evaluated for ttdcs</vt:lpstr>
      <vt:lpstr>Projects and systems already identified and evaluated for ttdcs</vt:lpstr>
      <vt:lpstr>Projects and systems already identified and evaluated for ttdcs</vt:lpstr>
      <vt:lpstr>The logical evolution of the ttdcs technology philosophy</vt:lpstr>
      <vt:lpstr>Tueor Technologies Advanced concept security (ttacs) computer system </vt:lpstr>
      <vt:lpstr>Tueor Technologies Advanced concept security (ttacs) computer system </vt:lpstr>
      <vt:lpstr>Tueor Technologies Advanced concept security (ttacs) computer system  </vt:lpstr>
      <vt:lpstr>Tueor Technologies Advanced concept security (ttacs) computer system </vt:lpstr>
      <vt:lpstr>Tueor Technologies Advanced concept security (ttacs) computer system </vt:lpstr>
      <vt:lpstr>Tueor Technologies Advanced concept security (ttacs) computer system </vt:lpstr>
      <vt:lpstr>Wins advanced concept security (wins acs) computer system </vt:lpstr>
      <vt:lpstr>Tueor Technologies Advanced concept security (ttacs) computer system </vt:lpstr>
      <vt:lpstr>New opportunities</vt:lpstr>
      <vt:lpstr>The deadly potential of “life hackers”</vt:lpstr>
      <vt:lpstr>The deadly potential of “life hackers”</vt:lpstr>
      <vt:lpstr>The deadly potential of “life hackers”</vt:lpstr>
      <vt:lpstr>The deadly potential of “life hackers”</vt:lpstr>
      <vt:lpstr>The deadly potential of “life hackers”</vt:lpstr>
      <vt:lpstr>The deadly potential of “life hackers”</vt:lpstr>
      <vt:lpstr>The deadly potential of “life hackers”</vt:lpstr>
      <vt:lpstr>The deadly potential of “life hackers”</vt:lpstr>
      <vt:lpstr>summary</vt:lpstr>
      <vt:lpstr>summary</vt:lpstr>
      <vt:lpstr>summary</vt:lpstr>
      <vt:lpstr>summary</vt:lpstr>
      <vt:lpstr>PowerPoint Presentation</vt:lpstr>
    </vt:vector>
  </TitlesOfParts>
  <Company>Abet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Abet Technologies</dc:title>
  <dc:creator>Daniel Greene</dc:creator>
  <cp:lastModifiedBy>Daniel Greene</cp:lastModifiedBy>
  <cp:revision>157</cp:revision>
  <cp:lastPrinted>1601-01-01T00:00:00Z</cp:lastPrinted>
  <dcterms:created xsi:type="dcterms:W3CDTF">2005-05-30T21:31:12Z</dcterms:created>
  <dcterms:modified xsi:type="dcterms:W3CDTF">2024-11-27T19:53:52Z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